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28"/>
  </p:notesMasterIdLst>
  <p:handoutMasterIdLst>
    <p:handoutMasterId r:id="rId29"/>
  </p:handoutMasterIdLst>
  <p:sldIdLst>
    <p:sldId id="273" r:id="rId7"/>
    <p:sldId id="274" r:id="rId8"/>
    <p:sldId id="275" r:id="rId9"/>
    <p:sldId id="415" r:id="rId10"/>
    <p:sldId id="307" r:id="rId11"/>
    <p:sldId id="305" r:id="rId12"/>
    <p:sldId id="306" r:id="rId13"/>
    <p:sldId id="299" r:id="rId14"/>
    <p:sldId id="296" r:id="rId15"/>
    <p:sldId id="298" r:id="rId16"/>
    <p:sldId id="317" r:id="rId17"/>
    <p:sldId id="303" r:id="rId18"/>
    <p:sldId id="419" r:id="rId19"/>
    <p:sldId id="418" r:id="rId20"/>
    <p:sldId id="420" r:id="rId21"/>
    <p:sldId id="311" r:id="rId22"/>
    <p:sldId id="292" r:id="rId23"/>
    <p:sldId id="293" r:id="rId24"/>
    <p:sldId id="288" r:id="rId25"/>
    <p:sldId id="316" r:id="rId26"/>
    <p:sldId id="315" r:id="rId27"/>
  </p:sldIdLst>
  <p:sldSz cx="12192000" cy="6858000"/>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415"/>
            <p14:sldId id="307"/>
            <p14:sldId id="305"/>
            <p14:sldId id="306"/>
            <p14:sldId id="299"/>
            <p14:sldId id="296"/>
            <p14:sldId id="298"/>
            <p14:sldId id="317"/>
            <p14:sldId id="303"/>
            <p14:sldId id="419"/>
            <p14:sldId id="418"/>
            <p14:sldId id="420"/>
            <p14:sldId id="311"/>
            <p14:sldId id="292"/>
            <p14:sldId id="293"/>
            <p14:sldId id="288"/>
            <p14:sldId id="316"/>
            <p14:sldId id="315"/>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y Minor" initials="GM" lastIdx="1" clrIdx="0">
    <p:extLst>
      <p:ext uri="{19B8F6BF-5375-455C-9EA6-DF929625EA0E}">
        <p15:presenceInfo xmlns:p15="http://schemas.microsoft.com/office/powerpoint/2012/main" userId="c89279c89ce8d5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0D2E3"/>
    <a:srgbClr val="1D2F68"/>
    <a:srgbClr val="A6A9A8"/>
    <a:srgbClr val="A8ABAA"/>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52778" autoAdjust="0"/>
  </p:normalViewPr>
  <p:slideViewPr>
    <p:cSldViewPr snapToGrid="0">
      <p:cViewPr varScale="1">
        <p:scale>
          <a:sx n="55" d="100"/>
          <a:sy n="55" d="100"/>
        </p:scale>
        <p:origin x="1182" y="66"/>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6" d="100"/>
          <a:sy n="86" d="100"/>
        </p:scale>
        <p:origin x="3864" y="96"/>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a:lnSpc>
                <a:spcPct val="115000"/>
              </a:lnSpc>
              <a:spcBef>
                <a:spcPts val="0"/>
              </a:spcBef>
              <a:spcAft>
                <a:spcPts val="1000"/>
              </a:spcAft>
            </a:pPr>
            <a:r>
              <a:rPr lang="en-US" sz="1200" b="1" i="0" u="none" strike="noStrike" kern="1200" dirty="0" smtClean="0">
                <a:solidFill>
                  <a:schemeClr val="tx1"/>
                </a:solidFill>
                <a:effectLst/>
                <a:latin typeface="Times New Roman" pitchFamily="18" charset="0"/>
                <a:ea typeface="+mn-ea"/>
                <a:cs typeface="+mn-cs"/>
              </a:rPr>
              <a:t>2020/10-30-212(I)PP</a:t>
            </a:r>
            <a:r>
              <a:rPr lang="en-US" sz="1800" dirty="0" smtClean="0"/>
              <a:t> </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Original </a:t>
            </a:r>
            <a:r>
              <a:rPr lang="en-US" sz="1800" dirty="0">
                <a:effectLst/>
                <a:latin typeface="Calibri" panose="020F0502020204030204" pitchFamily="34" charset="0"/>
                <a:ea typeface="Calibri" panose="020F0502020204030204" pitchFamily="34" charset="0"/>
                <a:cs typeface="Times New Roman" panose="02020603050405020304" pitchFamily="18" charset="0"/>
              </a:rPr>
              <a:t>Author: Ken Kelley 10/30/2020;  POC Guy Minor, AFS-850 Airworthiness Lead, Office (707) 704-3530 revised by Original 10/30/2020</a:t>
            </a:r>
          </a:p>
          <a:p>
            <a:pPr marL="0" marR="0">
              <a:lnSpc>
                <a:spcPct val="115000"/>
              </a:lnSpc>
              <a:spcBef>
                <a:spcPts val="0"/>
              </a:spcBef>
              <a:spcAft>
                <a:spcPts val="10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Slide 1 is the title slide for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Engine Failure After Maintenance - B-Nuts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Arial" panose="020B0604020202020204" pitchFamily="34" charset="0"/>
              <a:buChar char="•"/>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Script -</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have included a script of suggested dialog with most slides.  The script will always appear in a non-italic font.  Presenters may read the script or modify it to suit their own presentation style.  See template slides 5 and 6</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examples of slides with a script.</a:t>
            </a:r>
          </a:p>
          <a:p>
            <a:pPr marL="342900" marR="0" lvl="0" indent="-342900">
              <a:lnSpc>
                <a:spcPct val="115000"/>
              </a:lnSpc>
              <a:spcBef>
                <a:spcPts val="0"/>
              </a:spcBef>
              <a:spcAft>
                <a:spcPts val="10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Arial" panose="020B0604020202020204" pitchFamily="34" charset="0"/>
              <a:buChar char="•"/>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Presentation Instructions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(stage direction and  presentation suggestions) will be preceded by a  </a:t>
            </a:r>
            <a:r>
              <a:rPr lang="en-US" sz="1800" dirty="0">
                <a:effectLst/>
                <a:latin typeface="Calibri" panose="020F0502020204030204" pitchFamily="34" charset="0"/>
                <a:ea typeface="Calibri" panose="020F0502020204030204" pitchFamily="34" charset="0"/>
                <a:cs typeface="Times New Roman" panose="02020603050405020304" pitchFamily="18" charset="0"/>
              </a:rPr>
              <a:t>Bold header: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instructions themselves will be in Italic fonts.  See slides 2, 3, and 4 for examples of slides with Presentation Instructions only.</a:t>
            </a:r>
          </a:p>
          <a:p>
            <a:pPr marL="342900" marR="0" lvl="0" indent="-342900">
              <a:lnSpc>
                <a:spcPct val="115000"/>
              </a:lnSpc>
              <a:spcBef>
                <a:spcPts val="0"/>
              </a:spcBef>
              <a:spcAft>
                <a:spcPts val="10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Arial" panose="020B0604020202020204" pitchFamily="34" charset="0"/>
              <a:buChar char="•"/>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Program control instructions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will be in bold fonts and look like this:  </a:t>
            </a:r>
            <a:r>
              <a:rPr lang="en-US" sz="1800" dirty="0">
                <a:effectLst/>
                <a:latin typeface="Calibri" panose="020F0502020204030204" pitchFamily="34" charset="0"/>
                <a:ea typeface="Calibri" panose="020F0502020204030204" pitchFamily="34" charset="0"/>
                <a:cs typeface="Times New Roman" panose="02020603050405020304" pitchFamily="18" charset="0"/>
              </a:rPr>
              <a:t>(Click)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for building information within a slide;  or this:  </a:t>
            </a:r>
            <a:r>
              <a:rPr lang="en-US" sz="1800" dirty="0">
                <a:effectLst/>
                <a:latin typeface="Calibri" panose="020F0502020204030204" pitchFamily="34" charset="0"/>
                <a:ea typeface="Calibri" panose="020F0502020204030204" pitchFamily="34" charset="0"/>
                <a:cs typeface="Times New Roman" panose="02020603050405020304" pitchFamily="18" charset="0"/>
              </a:rPr>
              <a:t>(Next Slide)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for slide advance.</a:t>
            </a:r>
          </a:p>
          <a:p>
            <a:pPr marL="342900" marR="0" lvl="0" indent="-342900">
              <a:lnSpc>
                <a:spcPct val="115000"/>
              </a:lnSpc>
              <a:spcBef>
                <a:spcPts val="0"/>
              </a:spcBef>
              <a:spcAft>
                <a:spcPts val="10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Arial" panose="020B0604020202020204" pitchFamily="34" charset="0"/>
              <a:buChar char="•"/>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Background information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Some slides may contain background information that supports the concepts presented in the program.  </a:t>
            </a:r>
            <a:br>
              <a:rPr lang="en-US" sz="1800" i="1" dirty="0">
                <a:effectLst/>
                <a:latin typeface="Calibri" panose="020F0502020204030204" pitchFamily="34" charset="0"/>
                <a:ea typeface="Calibri" panose="020F0502020204030204" pitchFamily="34" charset="0"/>
                <a:cs typeface="Times New Roman" panose="02020603050405020304" pitchFamily="18" charset="0"/>
              </a:rPr>
            </a:br>
            <a:r>
              <a:rPr lang="en-US" sz="1800" i="1" dirty="0">
                <a:effectLst/>
                <a:latin typeface="Calibri" panose="020F0502020204030204" pitchFamily="34" charset="0"/>
                <a:ea typeface="Calibri" panose="020F0502020204030204" pitchFamily="34" charset="0"/>
                <a:cs typeface="Times New Roman" panose="02020603050405020304" pitchFamily="18" charset="0"/>
              </a:rPr>
              <a:t>Background information will always appear last and will be preceded by a bold  </a:t>
            </a:r>
            <a:r>
              <a:rPr lang="en-US" sz="1800" dirty="0">
                <a:effectLst/>
                <a:latin typeface="Calibri" panose="020F0502020204030204" pitchFamily="34" charset="0"/>
                <a:ea typeface="Calibri" panose="020F0502020204030204" pitchFamily="34" charset="0"/>
                <a:cs typeface="Times New Roman" panose="02020603050405020304" pitchFamily="18" charset="0"/>
              </a:rPr>
              <a:t>Background: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identification.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production team hope you and your audience will enjoy the show.   Break a leg!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 </a:t>
            </a:r>
            <a:endParaRPr lang="en-US" i="1" dirty="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 10/30/2017, a Piper PA32R-300 was climbing to cruise altitude when the engine lost power. The pilot selected an area on an asphalt-covered automobile racetrack to make a forced landing. Fortunately, he survived, although he was seriously injured. </a:t>
            </a:r>
          </a:p>
          <a:p>
            <a:pPr marL="0" marR="0">
              <a:lnSpc>
                <a:spcPct val="115000"/>
              </a:lnSpc>
              <a:spcBef>
                <a:spcPts val="0"/>
              </a:spcBef>
              <a:spcAft>
                <a:spcPts val="10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airplane had a remotely mounted oil filter. Investigators found a B-nut on one of the oil filter lines loose with about 2 ½ threads showing. They tightened the B-nut by hand. It rotated about 1 ¾ turns, which resulted in about ½ thread showing. Apparently, the hose had to be removed to change the oil filter during an oil change.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case where a very slight mistake, finger tightening a B-Nut without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torquing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later, had a considerable consequence.</a:t>
            </a:r>
          </a:p>
          <a:p>
            <a:pPr marL="0" marR="0">
              <a:lnSpc>
                <a:spcPct val="115000"/>
              </a:lnSpc>
              <a:spcBef>
                <a:spcPts val="0"/>
              </a:spcBef>
              <a:spcAft>
                <a:spcPts val="10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Background: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NTSB# </a:t>
            </a:r>
            <a:r>
              <a:rPr lang="en-US" sz="1800" dirty="0">
                <a:effectLst/>
                <a:latin typeface="Calibri" panose="020F0502020204030204" pitchFamily="34" charset="0"/>
                <a:ea typeface="Calibri" panose="020F0502020204030204" pitchFamily="34" charset="0"/>
                <a:cs typeface="Times New Roman" panose="02020603050405020304" pitchFamily="18" charset="0"/>
              </a:rPr>
              <a:t>ANC18LA006 PA 32R-300</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private pilot was conducting a personal flight and reported that, while the airplane was climbing after takeoff, the engine began to run roughly and lose power. The pilot began a descent for an emergency landing and, during the descent, he sensed a “bad” engine vibration, which was followed by a complete loss of engine power. The pilot selected an area on an asphalt-covered automobile racetrack to make a forced landing, which resulted in substantial damage to the airplane’s wings and fuselage.</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post accident engine examination revealed a crack in the accessory case and a large hole in the crankcase near the No. 6 cylinder pad. A subsequent internal examination revealed damage to the engine’s internal components, including the main bearings and the No. 6 connecting rod, that was consistent with oil exhaustion. The airplane was equipped with a remotely mounted oil filter. A B-nut on one of the oil filter lines was found to be loose with about 2 ½ threads showing. The B-nut was tightened by hand and rotated about 1 ¾ turns, which resulted in about ½ thread showing. The pilot stated that he was not an airframe and powerplant mechanic but that he had replaced the oil line about 1 week before the accident. The accident flight was the first flight after that maintenance.</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1961401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do maintainers let loose B-Nuts escape? There are many reasons. NASA’s Aviation Safety Reporting System has about 50 reports that mention B-Nuts. The great thing about ASRS is that it is a database of reports written by airmen who made mistakes. The airmen endeavor to explain what caused them to make them. We can benefit from these hard-earned lessons. Let’s have a look.</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525674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Leak checks are necessary, but the pressure in lines is often very high. Doctors can remove damaged tissue, but they can’t remove the fluid that incurs into your fingers. It is an injury you will want to avoid.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Distraction is one reason a maintainer may leave a B-Nut loose.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Lock wire or torque seal can provide a ready reference point to return to after a distraction.</a:t>
            </a: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973663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a good idea to check any B-Nut in the area when closing out a project. There are times when a maintainer needs to </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disconnect </a:t>
            </a:r>
            <a:r>
              <a:rPr lang="en-US" sz="1800" dirty="0">
                <a:effectLst/>
                <a:latin typeface="Calibri" panose="020F0502020204030204" pitchFamily="34" charset="0"/>
                <a:ea typeface="Calibri" panose="020F0502020204030204" pitchFamily="34" charset="0"/>
                <a:cs typeface="Times New Roman" panose="02020603050405020304" pitchFamily="18" charset="0"/>
              </a:rPr>
              <a:t>adjacent lines rather like a sliding puzzle to allow enough room to swing the wrench to torque the line they are replacing.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Inspect the hardware and don’t try to repair galled cross-threaded or cracked nuts. It is simple. Damaged hardware won’t hold pressure.</a:t>
            </a:r>
          </a:p>
          <a:p>
            <a:pPr marL="0" marR="0">
              <a:lnSpc>
                <a:spcPct val="115000"/>
              </a:lnSpc>
              <a:spcBef>
                <a:spcPts val="0"/>
              </a:spcBef>
              <a:spcAft>
                <a:spcPts val="10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Background: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Copyright attribution for the thread galling picture</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&lt;a title="Kees08, CC BY-SA 4.0 &amp;</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lt;https</a:t>
            </a:r>
            <a:r>
              <a:rPr lang="en-US" sz="1800" dirty="0">
                <a:effectLst/>
                <a:latin typeface="Calibri" panose="020F0502020204030204" pitchFamily="34" charset="0"/>
                <a:ea typeface="Calibri" panose="020F0502020204030204" pitchFamily="34" charset="0"/>
                <a:cs typeface="Times New Roman" panose="02020603050405020304" pitchFamily="18" charset="0"/>
              </a:rPr>
              <a:t>://creativecommons.org/licenses/by-</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a:t>
            </a:r>
            <a:r>
              <a:rPr lang="en-US" sz="1800" dirty="0">
                <a:effectLst/>
                <a:latin typeface="Calibri" panose="020F0502020204030204" pitchFamily="34" charset="0"/>
                <a:ea typeface="Calibri" panose="020F0502020204030204" pitchFamily="34" charset="0"/>
                <a:cs typeface="Times New Roman" panose="02020603050405020304" pitchFamily="18" charset="0"/>
              </a:rPr>
              <a:t>/4.0&amp;gt;, via Wikimedia Commons"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href</a:t>
            </a:r>
            <a:r>
              <a:rPr lang="en-US" sz="1800" dirty="0">
                <a:effectLst/>
                <a:latin typeface="Calibri" panose="020F0502020204030204" pitchFamily="34" charset="0"/>
                <a:ea typeface="Calibri" panose="020F0502020204030204" pitchFamily="34" charset="0"/>
                <a:cs typeface="Times New Roman" panose="02020603050405020304" pitchFamily="18" charset="0"/>
              </a:rPr>
              <a:t>="https://commons.wikimedia.org/wiki/</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File:External_Thread_Galling.png</a:t>
            </a:r>
            <a:r>
              <a:rPr lang="en-US" sz="1800" dirty="0">
                <a:effectLst/>
                <a:latin typeface="Calibri" panose="020F0502020204030204" pitchFamily="34" charset="0"/>
                <a:ea typeface="Calibri" panose="020F0502020204030204" pitchFamily="34" charset="0"/>
                <a:cs typeface="Times New Roman" panose="02020603050405020304" pitchFamily="18" charset="0"/>
              </a:rPr>
              <a:t>"&gt;&lt;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img</a:t>
            </a:r>
            <a:r>
              <a:rPr lang="en-US" sz="1800" dirty="0">
                <a:effectLst/>
                <a:latin typeface="Calibri" panose="020F0502020204030204" pitchFamily="34" charset="0"/>
                <a:ea typeface="Calibri" panose="020F0502020204030204" pitchFamily="34" charset="0"/>
                <a:cs typeface="Times New Roman" panose="02020603050405020304" pitchFamily="18" charset="0"/>
              </a:rPr>
              <a:t> width="512" alt="External Thread Galling"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src</a:t>
            </a:r>
            <a:r>
              <a:rPr lang="en-US" sz="1800" dirty="0">
                <a:effectLst/>
                <a:latin typeface="Calibri" panose="020F0502020204030204" pitchFamily="34" charset="0"/>
                <a:ea typeface="Calibri" panose="020F0502020204030204" pitchFamily="34" charset="0"/>
                <a:cs typeface="Times New Roman" panose="02020603050405020304" pitchFamily="18" charset="0"/>
              </a:rPr>
              <a:t>="https://upload.wikimedia.org/</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wikipedia</a:t>
            </a:r>
            <a:r>
              <a:rPr lang="en-US" sz="1800" dirty="0">
                <a:effectLst/>
                <a:latin typeface="Calibri" panose="020F0502020204030204" pitchFamily="34" charset="0"/>
                <a:ea typeface="Calibri" panose="020F0502020204030204" pitchFamily="34" charset="0"/>
                <a:cs typeface="Times New Roman" panose="02020603050405020304" pitchFamily="18" charset="0"/>
              </a:rPr>
              <a:t>/commons/thumb/f/f6/External_Thread_Galling.png/512px-External_Thread_Galling.png"&gt;&lt;/a&gt;</a:t>
            </a: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r>
              <a:rPr lang="en-US" b="1" dirty="0">
                <a:latin typeface="Times New Roman" pitchFamily="18" charset="0"/>
                <a:ea typeface="ＭＳ Ｐゴシック" pitchFamily="34" charset="-128"/>
              </a:rPr>
              <a:t>)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1621604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don’t remember any of this presentation, remember this, “Don’t finger tighten a B-Nut and try to remember to torque it later!” This is a problem because it sets maintainers up to fail. The most common cognitive failures in maintenance incidents are failures of memory. Rather than forgetting something in the past, the maintainer forgets to perform an action they intended to accomplish in the future. This is the memory for intentions, also known as prospective memory. What can we do to combat this very natural error trap?</a:t>
            </a:r>
          </a:p>
          <a:p>
            <a:pPr marL="0" marR="0">
              <a:lnSpc>
                <a:spcPct val="115000"/>
              </a:lnSpc>
              <a:spcBef>
                <a:spcPts val="0"/>
              </a:spcBef>
              <a:spcAft>
                <a:spcPts val="6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Always finish the job or unfasten the connection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Torquing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 “B” nut will prevent an accident. It is the normal condition of the B-Nut…it’s all good. The alternative is leaving the connection unfastened. That also will prevent an accident. The engine would not start or the system will not work if the hose or tube is disconnected.</a:t>
            </a:r>
          </a:p>
          <a:p>
            <a:pPr marL="0" marR="0">
              <a:lnSpc>
                <a:spcPct val="115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Mark the uncompleted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instance, hang the loose hardware in a bag attached to the component that is not connected.</a:t>
            </a:r>
          </a:p>
          <a:p>
            <a:pPr marL="0" marR="0">
              <a:lnSpc>
                <a:spcPct val="115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Lock wire where possible or use torque seal.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Lock wire or torque seal can provide a ready reference point to return to after a distraction.</a:t>
            </a:r>
          </a:p>
          <a:p>
            <a:pPr marL="0" marR="0">
              <a:lnSpc>
                <a:spcPct val="115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Double inspect by another or self.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Inspection can cover a multitude of sins. It is the generic safety net. It is always helpful to ask for someone else’s perspective.</a:t>
            </a:r>
          </a:p>
          <a:p>
            <a:pPr marL="0" marR="0">
              <a:lnSpc>
                <a:spcPct val="115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When you return to the job, always go back three steps.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possible, this is helpful. </a:t>
            </a:r>
            <a:endParaRPr lang="en-US"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Use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 detailed check sheet.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detailed check sheet helps navigate when we forget where we are in the process. </a:t>
            </a: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2716643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Inadequate staffing levels and continuously being on </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call,</a:t>
            </a:r>
            <a:r>
              <a:rPr lang="en-US" sz="1800" baseline="0" dirty="0" smtClean="0">
                <a:effectLst/>
                <a:latin typeface="Calibri" panose="020F0502020204030204" pitchFamily="34" charset="0"/>
                <a:ea typeface="Calibri" panose="020F0502020204030204" pitchFamily="34" charset="0"/>
                <a:cs typeface="Times New Roman" panose="02020603050405020304" pitchFamily="18" charset="0"/>
              </a:rPr>
              <a:t> t</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he </a:t>
            </a:r>
            <a:r>
              <a:rPr lang="en-US" sz="1800" dirty="0">
                <a:effectLst/>
                <a:latin typeface="Calibri" panose="020F0502020204030204" pitchFamily="34" charset="0"/>
                <a:ea typeface="Calibri" panose="020F0502020204030204" pitchFamily="34" charset="0"/>
                <a:cs typeface="Times New Roman" panose="02020603050405020304" pitchFamily="18" charset="0"/>
              </a:rPr>
              <a:t>pressure to </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produce,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fatigue cause people to make mistakes.</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Multitasking may make sense when you are sitting at a desk, but it is just asking for the technician to forget a step in the process on the hangar floor. </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Does anyone here have a cell phone? Yep, it is a fact of life. Try to leave your cell phone in your locker.</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Make the correct record entries for the work performed. Particularly if you have not completed the job and someone else must close it out. Give them a break, let them know where in the process you stopped work.</a:t>
            </a: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1061564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Inspection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Re-inspect or have someone inspect your work before return to service. Inspection is an excellent safety net. Go over your work or, better yet, have someone else go over it. A second set of eyes can be invaluable in spotting deficiencies. </a:t>
            </a:r>
          </a:p>
          <a:p>
            <a:pPr marL="0" marR="0">
              <a:lnSpc>
                <a:spcPct val="115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Operational checks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Perform the operational checks in accordance with the manufacturer’s or air carrier’s approved procedures. Performing operational checks of the fluid carrying systems would reveal loose b-nuts and advert a maintenance related engine failure.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Don’t use your fingers!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3423828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reinstalling or when replacing the entire tube assembly, obtain a completely new tube assembly. Make sure the new tube assembly can be installed without pre-stressing the end fitting connections. Too much pre-stress to the end, fitting connections may significantly affect tube life. Use Illustrated Parts List part numbers and follow the appropriate sections of the airframe manufacturer’s maintenance manual. If you have to make the replacement tubing yourself, always ensure that the repair tube material is of the correct material type, size, and wall thickness in accordance with the manufacturer’s instructions. Damaged end fittings may be cut off and replaced, but care should be taken that the repaired assembly fits the installation and that no pre-stress is imparted to the repaired tube due to misalignment or differences in length caused by the repair. </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the defective tube assembly is removed from the aircraft, there are five basic steps to follow:</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Cut the defective area out of the assembly</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Deburr the cut ends</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 Form the replacement tube section</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 Install the new tube section and/or fittings</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Inspect the new tube assembly</a:t>
            </a: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1193861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connecting hose or tube fittings never apply compound to the faces of the fitting or the flare, as it destroys the metal to metal contact between the fitting and flare, a contact which is necessary to produce the seal. Be sure the that the line assembly is properly aligned before tightening the fittings. Do not pull the installation into place with torque on the nut. Tighten and torque the B-Nut to the proper value as soon as you install it. Never hand tighten the b-nuts without immediately securing the fittings…because it is easy to forget to torque it later.</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Alignment. Locate bends accurately so that the tubing is aligned with all support clamps and end fittings and is not drawn, pulled, or otherwise forced into place by them. Never install a straight length of tubing between two rigidly-mounted fittings. Always incorporate at least one bend between such fittings to absorb strain caused by vibration and temperature changes. </a:t>
            </a: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21383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2288" y="677863"/>
            <a:ext cx="6035675" cy="3395662"/>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Modify with </a:t>
            </a:r>
          </a:p>
          <a:p>
            <a:r>
              <a:rPr lang="en-US" i="1" dirty="0">
                <a:latin typeface="Times New Roman" pitchFamily="18" charset="0"/>
                <a:ea typeface="ＭＳ Ｐゴシック" pitchFamily="34" charset="-128"/>
              </a:rPr>
              <a:t>Your information or leave blank.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Instruction: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rPr>
              <a:t>Presentation Note: </a:t>
            </a:r>
          </a:p>
          <a:p>
            <a:r>
              <a:rPr lang="en-US" dirty="0">
                <a:latin typeface="Times New Roman" pitchFamily="18" charset="0"/>
              </a:rPr>
              <a:t>The AMT Awards program encourages AMTs and employers to take advantage of initial and recurrent training by issuing awards based on training received in one calendar year.</a:t>
            </a:r>
          </a:p>
          <a:p>
            <a:endParaRPr lang="en-US" dirty="0">
              <a:latin typeface="Times New Roman" pitchFamily="18" charset="0"/>
            </a:endParaRPr>
          </a:p>
          <a:p>
            <a:r>
              <a:rPr lang="en-US" dirty="0">
                <a:latin typeface="Times New Roman" pitchFamily="18" charset="0"/>
              </a:rPr>
              <a:t>The program has several levels, or phases, of recognition for both you and your employer. You can obtain an FAA Certificate of Training upon successful completion of the program requirements. Employers can obtain a Gold or Diamond Award of Excellence yearly depending on the percentage of their employees receiving awards. </a:t>
            </a:r>
          </a:p>
          <a:p>
            <a:endParaRPr lang="en-US" dirty="0">
              <a:latin typeface="Times New Roman" pitchFamily="18" charset="0"/>
            </a:endParaRPr>
          </a:p>
          <a:p>
            <a:r>
              <a:rPr lang="en-US" dirty="0">
                <a:latin typeface="Times New Roman" pitchFamily="18" charset="0"/>
              </a:rPr>
              <a:t>Training earned toward an AMT Award falls into one of two categories; Mandatory Core Training and Eligible Training.</a:t>
            </a:r>
          </a:p>
          <a:p>
            <a:endParaRPr lang="en-US" dirty="0">
              <a:latin typeface="Times New Roman" pitchFamily="18" charset="0"/>
            </a:endParaRPr>
          </a:p>
          <a:p>
            <a:r>
              <a:rPr lang="en-US" dirty="0">
                <a:latin typeface="Times New Roman" pitchFamily="18" charset="0"/>
              </a:rPr>
              <a:t>Mandatory Core Training is one or more on-line training courses, depending on FAA evaluation of training needs. The Core Training course(s) can be located and completed in the Aviation Learning Center at FAASafety.gov.</a:t>
            </a:r>
          </a:p>
          <a:p>
            <a:endParaRPr lang="en-US" dirty="0">
              <a:latin typeface="Times New Roman" pitchFamily="18" charset="0"/>
            </a:endParaRPr>
          </a:p>
          <a:p>
            <a:r>
              <a:rPr lang="en-US" dirty="0">
                <a:latin typeface="Times New Roman" pitchFamily="18" charset="0"/>
              </a:rPr>
              <a:t>Eligible Training is the hourly training that can be credited toward an individual AMT Certificate of Training. This training must be aviation maintenance career related training.</a:t>
            </a:r>
          </a:p>
          <a:p>
            <a:endParaRPr lang="en-US" dirty="0">
              <a:latin typeface="Times New Roman" pitchFamily="18" charset="0"/>
            </a:endParaRPr>
          </a:p>
          <a:p>
            <a:r>
              <a:rPr lang="en-US" dirty="0">
                <a:latin typeface="Times New Roman" pitchFamily="18" charset="0"/>
              </a:rPr>
              <a:t>Be sure to document your achievement in the AMT</a:t>
            </a:r>
            <a:r>
              <a:rPr lang="en-US" baseline="0" dirty="0">
                <a:latin typeface="Times New Roman" pitchFamily="18" charset="0"/>
              </a:rPr>
              <a:t> Awards Program</a:t>
            </a:r>
            <a:r>
              <a:rPr lang="en-US" dirty="0">
                <a:latin typeface="Times New Roman" pitchFamily="18" charset="0"/>
              </a:rPr>
              <a:t>.  It’s a great way to stay on top of your game</a:t>
            </a:r>
            <a:r>
              <a:rPr lang="en-US" baseline="0" dirty="0">
                <a:latin typeface="Times New Roman" pitchFamily="18" charset="0"/>
              </a:rPr>
              <a:t> and keep stay proficient.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615725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kumimoji="0" lang="en-US" sz="12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Presentation Note:</a:t>
            </a:r>
            <a:endParaRPr lang="en-US" dirty="0"/>
          </a:p>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25070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presentation, we will explain why we are talking about B-Nuts</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-Loose B-Nuts cause crashes</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Show you some accident reports to get you in the mood</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-In the mood to remember the safety nets</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 look at some NASA Aviation Safety Reporting System reports</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-We get to learn easy lessons from those who found out the hard way.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we’ll cover some maintenance safety nets that might make forgetting to torque a B-Nut less likely.</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Presentation Instruction:  If you are discussing additional items, add them to this list </a:t>
            </a:r>
          </a:p>
          <a:p>
            <a:endParaRPr lang="en-US" b="0"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Presentation Instruction:  </a:t>
            </a:r>
            <a:r>
              <a:rPr lang="en-US" i="1" dirty="0">
                <a:latin typeface="Times New Roman" pitchFamily="18" charset="0"/>
                <a:ea typeface="ＭＳ Ｐゴシック" pitchFamily="34" charset="-128"/>
              </a:rPr>
              <a:t>If you’ll be discussing additional items, add them to this list </a:t>
            </a:r>
          </a:p>
          <a:p>
            <a:endParaRPr lang="en-US"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DE99D49-FB90-4C71-863C-26F98CCD7588}"/>
              </a:ext>
            </a:extLst>
          </p:cNvPr>
          <p:cNvSpPr>
            <a:spLocks noGrp="1" noChangeArrowheads="1"/>
          </p:cNvSpPr>
          <p:nvPr>
            <p:ph type="sldNum" sz="quarter" idx="5"/>
          </p:nvPr>
        </p:nvSpPr>
        <p:spPr>
          <a:ln/>
        </p:spPr>
        <p:txBody>
          <a:bodyPr/>
          <a:lstStyle/>
          <a:p>
            <a:fld id="{82D358FA-BC41-4EDF-86CC-125BE65EB219}" type="slidenum">
              <a:rPr lang="en-US" altLang="en-US"/>
              <a:pPr/>
              <a:t>4</a:t>
            </a:fld>
            <a:endParaRPr lang="en-US" altLang="en-US"/>
          </a:p>
        </p:txBody>
      </p:sp>
      <p:sp>
        <p:nvSpPr>
          <p:cNvPr id="329730" name="Rectangle 2">
            <a:extLst>
              <a:ext uri="{FF2B5EF4-FFF2-40B4-BE49-F238E27FC236}">
                <a16:creationId xmlns:a16="http://schemas.microsoft.com/office/drawing/2014/main" id="{01A0AAFB-4F7A-4AE6-99FE-DA2D8450FF2B}"/>
              </a:ext>
            </a:extLst>
          </p:cNvPr>
          <p:cNvSpPr>
            <a:spLocks noGrp="1" noRot="1" noChangeAspect="1" noChangeArrowheads="1" noTextEdit="1"/>
          </p:cNvSpPr>
          <p:nvPr>
            <p:ph type="sldImg"/>
          </p:nvPr>
        </p:nvSpPr>
        <p:spPr>
          <a:ln/>
        </p:spPr>
      </p:sp>
      <p:sp>
        <p:nvSpPr>
          <p:cNvPr id="329731" name="Rectangle 3">
            <a:extLst>
              <a:ext uri="{FF2B5EF4-FFF2-40B4-BE49-F238E27FC236}">
                <a16:creationId xmlns:a16="http://schemas.microsoft.com/office/drawing/2014/main" id="{09709472-836A-4DED-9DDF-6A0402025F5F}"/>
              </a:ext>
            </a:extLst>
          </p:cNvPr>
          <p:cNvSpPr>
            <a:spLocks noGrp="1" noChangeArrowheads="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Generally, if a loose B-Nut causes an accident, it was loose due to a mistake by the person who installed it. Loose B-Nuts seem to be one of the errors that fall into recurrent patterns. The good news is that we may understand the influences that cause the pattern and defend against them.</a:t>
            </a:r>
          </a:p>
          <a:p>
            <a:pPr marL="0" marR="0">
              <a:lnSpc>
                <a:spcPct val="115000"/>
              </a:lnSpc>
              <a:spcBef>
                <a:spcPts val="0"/>
              </a:spcBef>
              <a:spcAft>
                <a:spcPts val="10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Background: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Many Errors Fall into Recurrent Patterns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Maintenance errors arise from either a unique combination of circumstances or from work situations that recur many times. The former are random errors—in the sense that their occurrence is very hard to foresee—while the latter are systematic or recurrent errors. More than half of the human factors incidents in maintenance have occurred before, often many times. We also observed that certain aspects of maintenance, particularly reassembly or reinstallation, commonly give rise to particular kinds of errors, notably omissions—leaving out essential steps in a sequence or failing to remove unwanted objects on completion. Another frequent group of errors involves miscommunication or lack of communication both within and between maintenance teams or shifts. Targeting these recurrent error types is the most effective way of deploying limited </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Error Management </a:t>
            </a:r>
            <a:r>
              <a:rPr lang="en-US" sz="1800" dirty="0">
                <a:effectLst/>
                <a:latin typeface="Calibri" panose="020F0502020204030204" pitchFamily="34" charset="0"/>
                <a:ea typeface="Calibri" panose="020F0502020204030204" pitchFamily="34" charset="0"/>
                <a:cs typeface="Times New Roman" panose="02020603050405020304" pitchFamily="18" charset="0"/>
              </a:rPr>
              <a:t>resources.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James Reason and Alan Hobbs 2003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altLang="en-US" b="1" dirty="0"/>
          </a:p>
          <a:p>
            <a:endParaRPr lang="en-US" altLang="en-US"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Accidents caused by loose B-Nuts are surprisingly common. Loose B-Nuts follow cylinder torque and engine control cables as the third largest cause of maintenance error engine failures.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Background:</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information on the slide is from the FATDAT. To set the FATDAT to display maintenance-related engine failure, first enter “maintenance” in causal factors&gt;select “aircraft” in level 1 category&gt;select “aircraft power plant” in level2 subcategory&gt;select “incorrect service/maintenance” in level 5 modifier.</a:t>
            </a:r>
          </a:p>
          <a:p>
            <a:endParaRPr lang="en-US" alt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altLang="en-US" dirty="0"/>
          </a:p>
        </p:txBody>
      </p:sp>
      <p:sp>
        <p:nvSpPr>
          <p:cNvPr id="31748" name="Slide Number Placeholder 3"/>
          <p:cNvSpPr>
            <a:spLocks noGrp="1"/>
          </p:cNvSpPr>
          <p:nvPr>
            <p:ph type="sldNum" sz="quarter" idx="5"/>
          </p:nvPr>
        </p:nvSpPr>
        <p:spPr>
          <a:noFill/>
        </p:spPr>
        <p:txBody>
          <a:bodyPr/>
          <a:lstStyle>
            <a:lvl1pPr defTabSz="931863">
              <a:defRPr sz="2800" b="1" i="1">
                <a:solidFill>
                  <a:schemeClr val="bg1"/>
                </a:solidFill>
                <a:latin typeface="Arial" panose="020B0604020202020204" pitchFamily="34" charset="0"/>
              </a:defRPr>
            </a:lvl1pPr>
            <a:lvl2pPr marL="742950" indent="-285750" defTabSz="931863">
              <a:defRPr sz="2800" b="1" i="1">
                <a:solidFill>
                  <a:schemeClr val="bg1"/>
                </a:solidFill>
                <a:latin typeface="Arial" panose="020B0604020202020204" pitchFamily="34" charset="0"/>
              </a:defRPr>
            </a:lvl2pPr>
            <a:lvl3pPr marL="1143000" indent="-228600" defTabSz="931863">
              <a:defRPr sz="2800" b="1" i="1">
                <a:solidFill>
                  <a:schemeClr val="bg1"/>
                </a:solidFill>
                <a:latin typeface="Arial" panose="020B0604020202020204" pitchFamily="34" charset="0"/>
              </a:defRPr>
            </a:lvl3pPr>
            <a:lvl4pPr marL="1600200" indent="-228600" defTabSz="931863">
              <a:defRPr sz="2800" b="1" i="1">
                <a:solidFill>
                  <a:schemeClr val="bg1"/>
                </a:solidFill>
                <a:latin typeface="Arial" panose="020B0604020202020204" pitchFamily="34" charset="0"/>
              </a:defRPr>
            </a:lvl4pPr>
            <a:lvl5pPr marL="2057400" indent="-228600" defTabSz="931863">
              <a:defRPr sz="2800" b="1" i="1">
                <a:solidFill>
                  <a:schemeClr val="bg1"/>
                </a:solidFill>
                <a:latin typeface="Arial" panose="020B0604020202020204" pitchFamily="34" charset="0"/>
              </a:defRPr>
            </a:lvl5pPr>
            <a:lvl6pPr marL="2514600" indent="-228600" defTabSz="931863" eaLnBrk="0" fontAlgn="base" hangingPunct="0">
              <a:spcBef>
                <a:spcPct val="0"/>
              </a:spcBef>
              <a:spcAft>
                <a:spcPct val="0"/>
              </a:spcAft>
              <a:defRPr sz="2800" b="1" i="1">
                <a:solidFill>
                  <a:schemeClr val="bg1"/>
                </a:solidFill>
                <a:latin typeface="Arial" panose="020B0604020202020204" pitchFamily="34" charset="0"/>
              </a:defRPr>
            </a:lvl6pPr>
            <a:lvl7pPr marL="2971800" indent="-228600" defTabSz="931863" eaLnBrk="0" fontAlgn="base" hangingPunct="0">
              <a:spcBef>
                <a:spcPct val="0"/>
              </a:spcBef>
              <a:spcAft>
                <a:spcPct val="0"/>
              </a:spcAft>
              <a:defRPr sz="2800" b="1" i="1">
                <a:solidFill>
                  <a:schemeClr val="bg1"/>
                </a:solidFill>
                <a:latin typeface="Arial" panose="020B0604020202020204" pitchFamily="34" charset="0"/>
              </a:defRPr>
            </a:lvl7pPr>
            <a:lvl8pPr marL="3429000" indent="-228600" defTabSz="931863" eaLnBrk="0" fontAlgn="base" hangingPunct="0">
              <a:spcBef>
                <a:spcPct val="0"/>
              </a:spcBef>
              <a:spcAft>
                <a:spcPct val="0"/>
              </a:spcAft>
              <a:defRPr sz="2800" b="1" i="1">
                <a:solidFill>
                  <a:schemeClr val="bg1"/>
                </a:solidFill>
                <a:latin typeface="Arial" panose="020B0604020202020204" pitchFamily="34" charset="0"/>
              </a:defRPr>
            </a:lvl8pPr>
            <a:lvl9pPr marL="3886200" indent="-228600" defTabSz="931863" eaLnBrk="0" fontAlgn="base" hangingPunct="0">
              <a:spcBef>
                <a:spcPct val="0"/>
              </a:spcBef>
              <a:spcAft>
                <a:spcPct val="0"/>
              </a:spcAft>
              <a:defRPr sz="2800" b="1" i="1">
                <a:solidFill>
                  <a:schemeClr val="bg1"/>
                </a:solidFill>
                <a:latin typeface="Arial" panose="020B0604020202020204" pitchFamily="34" charset="0"/>
              </a:defRPr>
            </a:lvl9pPr>
          </a:lstStyle>
          <a:p>
            <a:fld id="{66FCDFC5-C396-441C-82D1-6D1A36E939D0}" type="slidenum">
              <a:rPr lang="en-US" altLang="en-US" sz="1300" b="0" i="0" smtClean="0">
                <a:solidFill>
                  <a:schemeClr val="tx1"/>
                </a:solidFill>
                <a:latin typeface="Times New Roman" panose="02020603050405020304" pitchFamily="18" charset="0"/>
              </a:rPr>
              <a:pPr/>
              <a:t>5</a:t>
            </a:fld>
            <a:endParaRPr lang="en-US" altLang="en-US" sz="1300" b="0" i="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756656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Loose B-Nuts are one of these errors that seem to catch even the best maintainers. The NTSB Database shows 20 Accidents in the last ten years related to loose B-Nuts. These accidents were due to engine failure after maintenance with a causal factor listed as loose b-nuts.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Let’s have a look at some of these accidents. Just to get in the mood to listen to some </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reasons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these accidents may happen.</a:t>
            </a:r>
            <a:endParaRPr lang="en-US" b="0" i="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i="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dirty="0">
                <a:latin typeface="Times New Roman" pitchFamily="18" charset="0"/>
                <a:ea typeface="ＭＳ Ｐゴシック" pitchFamily="34" charset="-128"/>
              </a:rPr>
              <a:t>Background: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a:latin typeface="Times New Roman" pitchFamily="18" charset="0"/>
                <a:ea typeface="ＭＳ Ｐゴシック" pitchFamily="34" charset="-128"/>
              </a:rPr>
              <a:t>CEN17LA328, CEN10LA036, CEN12LA253, WPR11LA362, ERA11FA458, WPR14LA118, CEN16LA363, GAA19CA074, ERA15LA294, WPR15TA027, ERA10LA100, WPR13LA085, WPR10LA165, ANC18LA006, WPR14LA323, CEN11LA370, CEN16LA082, WPR15LA229, CEN12LA512, WPR12CA236</a:t>
            </a:r>
          </a:p>
          <a:p>
            <a:endParaRPr lang="en-US" i="0"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243401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 05/30/2012, a Bell 206 was flying low over an apple orchard during an aerial application flight. The engine began to lose power, so the pilot started a hovering autorotation. An apple orchard is not a very good place to land. The pilot survived, but the helicopter not so much. The problem is in the red circle. The “B” nut that connected the tube to the PC air filter was present on the tube but not threaded onto the PC air filter boss. It was loose and vibrated free.</a:t>
            </a:r>
          </a:p>
          <a:p>
            <a:pPr marL="0" marR="0">
              <a:lnSpc>
                <a:spcPct val="115000"/>
              </a:lnSpc>
              <a:spcBef>
                <a:spcPts val="0"/>
              </a:spcBef>
              <a:spcAft>
                <a:spcPts val="6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Background: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NTSB # </a:t>
            </a:r>
            <a:r>
              <a:rPr lang="en-US" sz="1800" dirty="0">
                <a:effectLst/>
                <a:latin typeface="Calibri" panose="020F0502020204030204" pitchFamily="34" charset="0"/>
                <a:ea typeface="Calibri" panose="020F0502020204030204" pitchFamily="34" charset="0"/>
                <a:cs typeface="Times New Roman" panose="02020603050405020304" pitchFamily="18" charset="0"/>
              </a:rPr>
              <a:t>WPR12CA236  Bell 206B</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an aerial application flight, the single-engine helicopter flew low over an apple orchard when the engine began to lose power. The pilot decreased his airspeed toward zero and performed a hovering autorotation into the orchard. During the landing, the rotor blades impacted the trees, and the tail boom separated from the main fuselage. An examination of the engine revealed that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the compressor discharge pressure (PC) air tube</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connected the PC air filter to the power turbine governor was disconnected. The “B” nut that connected the tube to the PC air filter was present on the tube but not threaded onto the PC air filter boss.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The threads on both the PC air filter boss and the “B” nut did not exhibit any damage </a:t>
            </a:r>
            <a:r>
              <a:rPr lang="en-US" sz="1800" dirty="0">
                <a:effectLst/>
                <a:latin typeface="Calibri" panose="020F0502020204030204" pitchFamily="34" charset="0"/>
                <a:ea typeface="Calibri" panose="020F0502020204030204" pitchFamily="34" charset="0"/>
                <a:cs typeface="Times New Roman" panose="02020603050405020304" pitchFamily="18" charset="0"/>
              </a:rPr>
              <a:t>or abnormalities. Review of the maintenance records showed that,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about 6 hours before the accident, the turbine assembly and bleed valve had been replaced</a:t>
            </a:r>
            <a:r>
              <a:rPr lang="en-US" sz="1800" dirty="0">
                <a:effectLst/>
                <a:latin typeface="Calibri" panose="020F0502020204030204" pitchFamily="34" charset="0"/>
                <a:ea typeface="Calibri" panose="020F0502020204030204" pitchFamily="34" charset="0"/>
                <a:cs typeface="Times New Roman" panose="02020603050405020304" pitchFamily="18" charset="0"/>
              </a:rPr>
              <a:t>. Removal and reinstallation of the PC air tube was conducted as part of the documented maintenance. It is likely that maintenance personnel did not properly torque the “B” nut when reinstalling the tube and the loose “B” nut backed off in-flight. According to the engine manufacturer’s technical representative,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disconnection of the PC air tube during engine operation would result in a loss of engine power.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4144204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11/01/2009, a Bell 206 lifted off from an offshore oil platform when the engine lost power, another very inconvenient time and place to have an engine quit. Again it was a loose B-Nut on the PC line.</a:t>
            </a:r>
          </a:p>
          <a:p>
            <a:pPr marL="0" marR="0">
              <a:lnSpc>
                <a:spcPct val="115000"/>
              </a:lnSpc>
              <a:spcBef>
                <a:spcPts val="0"/>
              </a:spcBef>
              <a:spcAft>
                <a:spcPts val="6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Background: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NTSB# </a:t>
            </a:r>
            <a:r>
              <a:rPr lang="en-US" sz="1800" dirty="0">
                <a:effectLst/>
                <a:latin typeface="Calibri" panose="020F0502020204030204" pitchFamily="34" charset="0"/>
                <a:ea typeface="Calibri" panose="020F0502020204030204" pitchFamily="34" charset="0"/>
                <a:cs typeface="Times New Roman" panose="02020603050405020304" pitchFamily="18" charset="0"/>
              </a:rPr>
              <a:t>CEN10LA036 Bell 206</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helicopter had landed on an offshore oil platform and was refueled. It then took off with one passenger. Shortly after lifting off, the pilot “heard a loud pop as the nose of the aircraft passed over the edge of the helideck. The noise was simultaneously accompanied by illumination of the engine out warning light and a needle split indication was observed on the engine and rotor tachometer gauge. As the aircraft yawed and lost climb performance, the pilot lowered the collective pitch full down and activated the floats. Upon landing on the water, the aircraft rolled left until inverted. The helicopter was later recovered and the engine disassembled and examined. The only anomaly noted was a loose Pc line, which would cause a loss of fuel flow and subsequent loss of engine power down to or below idle. It was determined that the torque required to realign the B-nut would be between hand-tight and 27 inch-pounds. The required torque is 80 to 120 inch-pounds. Torque values on the other air line fittings between the power turbine governor and the fuel control were found to range from 55 to 85 inch-pounds. A review of the engine maintenance records revealed that 36.7 hours prior to the accident, the turbine module was completely disassembled and overhauled. This would have required the removal and reinstallation of the PC line.</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117995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11/21/2018, Seven hours after maintainers had changed cylinders on a Cirrus SR22, the engine failed while climbing to cruise altitude. The pilot deployed the ballistic parachute. Post-accident examination of the airplane revealed vibration had disconnected the upper deck air lines.</a:t>
            </a:r>
          </a:p>
          <a:p>
            <a:pPr marL="0" marR="0">
              <a:lnSpc>
                <a:spcPct val="115000"/>
              </a:lnSpc>
              <a:spcBef>
                <a:spcPts val="0"/>
              </a:spcBef>
              <a:spcAft>
                <a:spcPts val="6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Background: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NTSB# </a:t>
            </a:r>
            <a:r>
              <a:rPr lang="en-US" sz="1800" dirty="0">
                <a:effectLst/>
                <a:latin typeface="Calibri" panose="020F0502020204030204" pitchFamily="34" charset="0"/>
                <a:ea typeface="Calibri" panose="020F0502020204030204" pitchFamily="34" charset="0"/>
                <a:cs typeface="Times New Roman" panose="02020603050405020304" pitchFamily="18" charset="0"/>
              </a:rPr>
              <a:t>GAA19CA074</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pilot reported that, during a ferry flight, while climbing the airplane to cruise altitude, the engine temperatures increased quickly and that the engine then surged. The pilot added that he “switched” the boost pump, adjusted the mixture lever, and then deployed the ballistic parachute system at 3,500 ft</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mean sea level. During the off-airport landing in a field, the airplane impacted an irrigation sprinkler system. The airplane sustained substantial damage to the fuselage.</a:t>
            </a: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Post accident examination of the airplane by a Federal Aviation Administration (FAA) inspector revealed that two air lines were disconnected and that there were no torque lines on the lines. According to the FAA inspector, the pilot and a mechanic who had conducted the airplane’s last maintenance reported that the airplane had been flown 7 hours since the last maintenance. The mechanic had replaced three cylinders during the maintenance, which required removal of the air lines. It is likely that, during the maintenance, the mechanic did not properly secure the air reference line, which led to a loss of engine power.</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3400603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2" name="Group 1"/>
          <p:cNvGrpSpPr/>
          <p:nvPr userDrawn="1"/>
        </p:nvGrpSpPr>
        <p:grpSpPr>
          <a:xfrm>
            <a:off x="8482693" y="482824"/>
            <a:ext cx="3243730" cy="954330"/>
            <a:chOff x="8482693" y="482824"/>
            <a:chExt cx="3243730" cy="954330"/>
          </a:xfrm>
        </p:grpSpPr>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482693" y="482824"/>
              <a:ext cx="1023772" cy="95433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AFS-850</a:t>
            </a:r>
          </a:p>
          <a:p>
            <a:pPr>
              <a:buNone/>
            </a:pPr>
            <a:r>
              <a:rPr lang="en-US" sz="1800" i="0" baseline="0" dirty="0"/>
              <a:t>The FAA Safety Team </a:t>
            </a:r>
            <a:r>
              <a:rPr lang="en-US" sz="1800" i="0" baseline="0"/>
              <a:t>(FAASTeam)</a:t>
            </a:r>
            <a:endParaRPr lang="en-US" sz="1800" i="0" baseline="0" dirty="0"/>
          </a:p>
        </p:txBody>
      </p:sp>
      <p:pic>
        <p:nvPicPr>
          <p:cNvPr id="12" name="Content Placeholder 4"/>
          <p:cNvPicPr>
            <a:picLocks noChangeAspect="1"/>
          </p:cNvPicPr>
          <p:nvPr userDrawn="1"/>
        </p:nvPicPr>
        <p:blipFill rotWithShape="1">
          <a:blip r:embed="rId4"/>
          <a:srcRect l="32264" t="-308" r="21497" b="308"/>
          <a:stretch/>
        </p:blipFill>
        <p:spPr bwMode="auto">
          <a:xfrm>
            <a:off x="8312478" y="1587916"/>
            <a:ext cx="3787786" cy="461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34"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asrs.arc.nasa.go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emf"/><Relationship Id="rId7"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emf"/><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8.emf"/><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307536" y="1496885"/>
            <a:ext cx="5477369" cy="1067092"/>
          </a:xfrm>
        </p:spPr>
        <p:txBody>
          <a:bodyPr/>
          <a:lstStyle/>
          <a:p>
            <a:r>
              <a:rPr lang="en-US" dirty="0"/>
              <a:t>Engine Failure After </a:t>
            </a:r>
            <a:r>
              <a:rPr lang="en-US" dirty="0" smtClean="0"/>
              <a:t>Maintenance B-Nuts</a:t>
            </a:r>
            <a:endParaRPr lang="en-US" dirty="0">
              <a:solidFill>
                <a:schemeClr val="tx1"/>
              </a:solidFill>
            </a:endParaRPr>
          </a:p>
        </p:txBody>
      </p:sp>
      <p:sp>
        <p:nvSpPr>
          <p:cNvPr id="32785" name="Text Box 17"/>
          <p:cNvSpPr txBox="1">
            <a:spLocks noChangeArrowheads="1"/>
          </p:cNvSpPr>
          <p:nvPr/>
        </p:nvSpPr>
        <p:spPr bwMode="auto">
          <a:xfrm>
            <a:off x="3380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74254"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
        <p:nvSpPr>
          <p:cNvPr id="2" name="TextBox 1"/>
          <p:cNvSpPr txBox="1"/>
          <p:nvPr/>
        </p:nvSpPr>
        <p:spPr bwMode="auto">
          <a:xfrm>
            <a:off x="307536" y="2563977"/>
            <a:ext cx="494026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spcBef>
                <a:spcPts val="0"/>
              </a:spcBef>
              <a:buNone/>
            </a:pPr>
            <a:r>
              <a:rPr lang="en-US" b="1" dirty="0" smtClean="0">
                <a:solidFill>
                  <a:schemeClr val="bg1">
                    <a:lumMod val="50000"/>
                  </a:schemeClr>
                </a:solidFill>
              </a:rPr>
              <a:t>4rd </a:t>
            </a:r>
            <a:r>
              <a:rPr lang="en-US" b="1" dirty="0">
                <a:solidFill>
                  <a:schemeClr val="bg1">
                    <a:lumMod val="50000"/>
                  </a:schemeClr>
                </a:solidFill>
              </a:rPr>
              <a:t>Qtr. FY 2021 Airworthiness</a:t>
            </a:r>
          </a:p>
          <a:p>
            <a:pPr>
              <a:spcBef>
                <a:spcPts val="0"/>
              </a:spcBef>
              <a:buNone/>
            </a:pPr>
            <a:r>
              <a:rPr lang="en-US" b="1" dirty="0">
                <a:solidFill>
                  <a:schemeClr val="bg1">
                    <a:lumMod val="50000"/>
                  </a:schemeClr>
                </a:solidFill>
              </a:rPr>
              <a:t>Topic of the Quarter</a:t>
            </a:r>
          </a:p>
          <a:p>
            <a:pPr>
              <a:buFontTx/>
              <a:buNone/>
            </a:pPr>
            <a:endParaRPr lang="en-US" sz="1200" b="1" dirty="0">
              <a:solidFill>
                <a:srgbClr val="C0C0C0"/>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364BA7-30CB-4C9F-A6EE-8C1EEBDC1A91}"/>
              </a:ext>
            </a:extLst>
          </p:cNvPr>
          <p:cNvPicPr>
            <a:picLocks noChangeAspect="1"/>
          </p:cNvPicPr>
          <p:nvPr/>
        </p:nvPicPr>
        <p:blipFill rotWithShape="1">
          <a:blip r:embed="rId5"/>
          <a:srcRect t="6066" b="6066"/>
          <a:stretch/>
        </p:blipFill>
        <p:spPr>
          <a:xfrm>
            <a:off x="5829862" y="1935887"/>
            <a:ext cx="5688047" cy="3711877"/>
          </a:xfrm>
          <a:prstGeom prst="rect">
            <a:avLst/>
          </a:prstGeom>
        </p:spPr>
      </p:pic>
      <p:sp>
        <p:nvSpPr>
          <p:cNvPr id="2" name="Title 1"/>
          <p:cNvSpPr>
            <a:spLocks noGrp="1"/>
          </p:cNvSpPr>
          <p:nvPr>
            <p:ph type="title"/>
          </p:nvPr>
        </p:nvSpPr>
        <p:spPr/>
        <p:txBody>
          <a:bodyPr/>
          <a:lstStyle/>
          <a:p>
            <a:r>
              <a:rPr lang="en-US" dirty="0"/>
              <a:t>ANC18LA006</a:t>
            </a:r>
          </a:p>
        </p:txBody>
      </p:sp>
      <p:pic>
        <p:nvPicPr>
          <p:cNvPr id="4" name="61869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27618" y="1102170"/>
            <a:ext cx="5368382" cy="3024225"/>
          </a:xfrm>
        </p:spPr>
      </p:pic>
    </p:spTree>
    <p:extLst>
      <p:ext uri="{BB962C8B-B14F-4D97-AF65-F5344CB8AC3E}">
        <p14:creationId xmlns:p14="http://schemas.microsoft.com/office/powerpoint/2010/main" val="24535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Don’t Maintainers Torque B-Nuts?</a:t>
            </a:r>
          </a:p>
        </p:txBody>
      </p:sp>
      <p:pic>
        <p:nvPicPr>
          <p:cNvPr id="4" name="Picture 3"/>
          <p:cNvPicPr>
            <a:picLocks noChangeAspect="1"/>
          </p:cNvPicPr>
          <p:nvPr/>
        </p:nvPicPr>
        <p:blipFill>
          <a:blip r:embed="rId3"/>
          <a:stretch>
            <a:fillRect/>
          </a:stretch>
        </p:blipFill>
        <p:spPr>
          <a:xfrm>
            <a:off x="5678310" y="1125227"/>
            <a:ext cx="5937593" cy="4462772"/>
          </a:xfrm>
          <a:prstGeom prst="rect">
            <a:avLst/>
          </a:prstGeom>
        </p:spPr>
      </p:pic>
      <p:sp>
        <p:nvSpPr>
          <p:cNvPr id="5" name="Content Placeholder 2"/>
          <p:cNvSpPr>
            <a:spLocks noGrp="1"/>
          </p:cNvSpPr>
          <p:nvPr>
            <p:ph idx="1"/>
          </p:nvPr>
        </p:nvSpPr>
        <p:spPr>
          <a:xfrm>
            <a:off x="660401" y="1508126"/>
            <a:ext cx="10733617" cy="4391025"/>
          </a:xfrm>
        </p:spPr>
        <p:txBody>
          <a:bodyPr/>
          <a:lstStyle/>
          <a:p>
            <a:r>
              <a:rPr lang="en-US" dirty="0"/>
              <a:t>NASA Aviation Safety </a:t>
            </a:r>
            <a:br>
              <a:rPr lang="en-US" dirty="0"/>
            </a:br>
            <a:r>
              <a:rPr lang="en-US" dirty="0"/>
              <a:t>Reporting System</a:t>
            </a:r>
          </a:p>
          <a:p>
            <a:endParaRPr lang="en-US" dirty="0"/>
          </a:p>
          <a:p>
            <a:r>
              <a:rPr lang="en-US" dirty="0">
                <a:hlinkClick r:id="rId4"/>
              </a:rPr>
              <a:t>https://asrs.arc.nasa.gov/</a:t>
            </a:r>
            <a:endParaRPr lang="en-US" dirty="0"/>
          </a:p>
          <a:p>
            <a:endParaRPr lang="en-US" dirty="0"/>
          </a:p>
          <a:p>
            <a:r>
              <a:rPr lang="en-US" dirty="0"/>
              <a:t>Search “NASA ASRS”</a:t>
            </a:r>
          </a:p>
        </p:txBody>
      </p:sp>
    </p:spTree>
    <p:extLst>
      <p:ext uri="{BB962C8B-B14F-4D97-AF65-F5344CB8AC3E}">
        <p14:creationId xmlns:p14="http://schemas.microsoft.com/office/powerpoint/2010/main" val="1647698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ASRS B-Nut Related Reports</a:t>
            </a:r>
          </a:p>
        </p:txBody>
      </p:sp>
      <p:sp>
        <p:nvSpPr>
          <p:cNvPr id="3" name="Content Placeholder 2"/>
          <p:cNvSpPr>
            <a:spLocks noGrp="1"/>
          </p:cNvSpPr>
          <p:nvPr>
            <p:ph idx="1"/>
          </p:nvPr>
        </p:nvSpPr>
        <p:spPr>
          <a:xfrm>
            <a:off x="571500" y="1192440"/>
            <a:ext cx="11189091" cy="4391025"/>
          </a:xfrm>
        </p:spPr>
        <p:txBody>
          <a:bodyPr/>
          <a:lstStyle/>
          <a:p>
            <a:pPr marL="0" indent="0">
              <a:buNone/>
            </a:pPr>
            <a:endParaRPr lang="en-US" dirty="0"/>
          </a:p>
          <a:p>
            <a:pPr marL="0" indent="0">
              <a:spcBef>
                <a:spcPts val="0"/>
              </a:spcBef>
              <a:spcAft>
                <a:spcPts val="2400"/>
              </a:spcAft>
              <a:buNone/>
            </a:pPr>
            <a:r>
              <a:rPr lang="en-US" sz="2600" dirty="0"/>
              <a:t>Best Practices suggested by ASRS Reports</a:t>
            </a:r>
          </a:p>
          <a:p>
            <a:pPr lvl="1">
              <a:lnSpc>
                <a:spcPct val="150000"/>
              </a:lnSpc>
              <a:spcBef>
                <a:spcPts val="0"/>
              </a:spcBef>
            </a:pPr>
            <a:r>
              <a:rPr lang="en-US" b="0" dirty="0"/>
              <a:t>Conduct a leak check after maintenance</a:t>
            </a:r>
          </a:p>
          <a:p>
            <a:pPr lvl="2">
              <a:lnSpc>
                <a:spcPct val="150000"/>
              </a:lnSpc>
              <a:spcBef>
                <a:spcPts val="0"/>
              </a:spcBef>
            </a:pPr>
            <a:r>
              <a:rPr lang="en-US" b="0" dirty="0"/>
              <a:t>It is hard to find a leak without the line pressurized, but do not, </a:t>
            </a:r>
            <a:br>
              <a:rPr lang="en-US" b="0" dirty="0"/>
            </a:br>
            <a:r>
              <a:rPr lang="en-US" b="1" dirty="0">
                <a:solidFill>
                  <a:srgbClr val="FF0000"/>
                </a:solidFill>
              </a:rPr>
              <a:t>DO NOT! Check for the leak with your fingers!</a:t>
            </a:r>
          </a:p>
          <a:p>
            <a:pPr lvl="1">
              <a:lnSpc>
                <a:spcPct val="150000"/>
              </a:lnSpc>
              <a:spcBef>
                <a:spcPts val="0"/>
              </a:spcBef>
            </a:pPr>
            <a:r>
              <a:rPr lang="en-US" b="0" dirty="0"/>
              <a:t>Use safety wire when possible</a:t>
            </a:r>
          </a:p>
          <a:p>
            <a:pPr lvl="1">
              <a:lnSpc>
                <a:spcPct val="150000"/>
              </a:lnSpc>
              <a:spcBef>
                <a:spcPts val="0"/>
              </a:spcBef>
            </a:pPr>
            <a:r>
              <a:rPr lang="en-US" b="0" dirty="0"/>
              <a:t>Torque seal B nuts</a:t>
            </a:r>
          </a:p>
        </p:txBody>
      </p:sp>
      <p:grpSp>
        <p:nvGrpSpPr>
          <p:cNvPr id="6" name="Group 5">
            <a:extLst>
              <a:ext uri="{FF2B5EF4-FFF2-40B4-BE49-F238E27FC236}">
                <a16:creationId xmlns:a16="http://schemas.microsoft.com/office/drawing/2014/main" id="{2E1F197A-B367-4EF1-9EF3-680F45F4D8D6}"/>
              </a:ext>
            </a:extLst>
          </p:cNvPr>
          <p:cNvGrpSpPr/>
          <p:nvPr/>
        </p:nvGrpSpPr>
        <p:grpSpPr>
          <a:xfrm>
            <a:off x="9875520" y="2523004"/>
            <a:ext cx="1645920" cy="3275889"/>
            <a:chOff x="1273755" y="551290"/>
            <a:chExt cx="2584928" cy="5144804"/>
          </a:xfrm>
        </p:grpSpPr>
        <p:pic>
          <p:nvPicPr>
            <p:cNvPr id="7" name="Picture 6">
              <a:extLst>
                <a:ext uri="{FF2B5EF4-FFF2-40B4-BE49-F238E27FC236}">
                  <a16:creationId xmlns:a16="http://schemas.microsoft.com/office/drawing/2014/main" id="{A3BEA36D-AF0A-4356-A99A-60810EE6FF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73755" y="551290"/>
              <a:ext cx="2584928" cy="1066892"/>
            </a:xfrm>
            <a:prstGeom prst="rect">
              <a:avLst/>
            </a:prstGeom>
          </p:spPr>
        </p:pic>
        <p:pic>
          <p:nvPicPr>
            <p:cNvPr id="8" name="Picture 7">
              <a:extLst>
                <a:ext uri="{FF2B5EF4-FFF2-40B4-BE49-F238E27FC236}">
                  <a16:creationId xmlns:a16="http://schemas.microsoft.com/office/drawing/2014/main" id="{F2D75AE5-D71C-403E-AFC9-90928096FA4F}"/>
                </a:ext>
              </a:extLst>
            </p:cNvPr>
            <p:cNvPicPr>
              <a:picLocks noChangeAspect="1"/>
            </p:cNvPicPr>
            <p:nvPr/>
          </p:nvPicPr>
          <p:blipFill rotWithShape="1">
            <a:blip r:embed="rId4"/>
            <a:srcRect l="5645" t="21264" r="57040" b="23246"/>
            <a:stretch/>
          </p:blipFill>
          <p:spPr>
            <a:xfrm rot="5400000">
              <a:off x="-258147" y="3116659"/>
              <a:ext cx="4146736" cy="968722"/>
            </a:xfrm>
            <a:prstGeom prst="rect">
              <a:avLst/>
            </a:prstGeom>
          </p:spPr>
        </p:pic>
        <p:pic>
          <p:nvPicPr>
            <p:cNvPr id="9" name="Picture 8">
              <a:extLst>
                <a:ext uri="{FF2B5EF4-FFF2-40B4-BE49-F238E27FC236}">
                  <a16:creationId xmlns:a16="http://schemas.microsoft.com/office/drawing/2014/main" id="{57217C9B-1CA8-472D-86DF-AD4D81ACA17C}"/>
                </a:ext>
              </a:extLst>
            </p:cNvPr>
            <p:cNvPicPr>
              <a:picLocks noChangeAspect="1"/>
            </p:cNvPicPr>
            <p:nvPr/>
          </p:nvPicPr>
          <p:blipFill rotWithShape="1">
            <a:blip r:embed="rId4"/>
            <a:srcRect l="5645" t="21264" r="57040" b="23246"/>
            <a:stretch/>
          </p:blipFill>
          <p:spPr>
            <a:xfrm rot="5400000">
              <a:off x="1225113" y="3138365"/>
              <a:ext cx="4146736" cy="968722"/>
            </a:xfrm>
            <a:prstGeom prst="rect">
              <a:avLst/>
            </a:prstGeom>
          </p:spPr>
        </p:pic>
      </p:grpSp>
      <p:pic>
        <p:nvPicPr>
          <p:cNvPr id="10" name="Picture 9">
            <a:extLst>
              <a:ext uri="{FF2B5EF4-FFF2-40B4-BE49-F238E27FC236}">
                <a16:creationId xmlns:a16="http://schemas.microsoft.com/office/drawing/2014/main" id="{01CAA4C9-B864-4933-9C7D-078BBC932E88}"/>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6200000">
            <a:off x="6935136" y="3200911"/>
            <a:ext cx="2015453" cy="2749654"/>
          </a:xfrm>
          <a:prstGeom prst="rect">
            <a:avLst/>
          </a:prstGeom>
        </p:spPr>
      </p:pic>
    </p:spTree>
    <p:extLst>
      <p:ext uri="{BB962C8B-B14F-4D97-AF65-F5344CB8AC3E}">
        <p14:creationId xmlns:p14="http://schemas.microsoft.com/office/powerpoint/2010/main" val="4018636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sitting&#10;&#10;Description automatically generated">
            <a:extLst>
              <a:ext uri="{FF2B5EF4-FFF2-40B4-BE49-F238E27FC236}">
                <a16:creationId xmlns:a16="http://schemas.microsoft.com/office/drawing/2014/main" id="{EFBAE891-B17F-448C-AEB4-555464A7EE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347" t="4358" r="27375" b="6375"/>
          <a:stretch/>
        </p:blipFill>
        <p:spPr>
          <a:xfrm rot="5400000">
            <a:off x="10580690" y="1414660"/>
            <a:ext cx="1025672" cy="1704889"/>
          </a:xfrm>
          <a:prstGeom prst="rect">
            <a:avLst/>
          </a:prstGeom>
        </p:spPr>
      </p:pic>
      <p:sp>
        <p:nvSpPr>
          <p:cNvPr id="2" name="Title 1"/>
          <p:cNvSpPr>
            <a:spLocks noGrp="1"/>
          </p:cNvSpPr>
          <p:nvPr>
            <p:ph type="title"/>
          </p:nvPr>
        </p:nvSpPr>
        <p:spPr/>
        <p:txBody>
          <a:bodyPr/>
          <a:lstStyle/>
          <a:p>
            <a:r>
              <a:rPr lang="en-US" dirty="0"/>
              <a:t>ASRS B-Nut Related Reports</a:t>
            </a:r>
          </a:p>
        </p:txBody>
      </p:sp>
      <p:sp>
        <p:nvSpPr>
          <p:cNvPr id="3" name="Content Placeholder 2"/>
          <p:cNvSpPr>
            <a:spLocks noGrp="1"/>
          </p:cNvSpPr>
          <p:nvPr>
            <p:ph idx="1"/>
          </p:nvPr>
        </p:nvSpPr>
        <p:spPr>
          <a:xfrm>
            <a:off x="571500" y="1192440"/>
            <a:ext cx="7191171" cy="4391025"/>
          </a:xfrm>
        </p:spPr>
        <p:txBody>
          <a:bodyPr/>
          <a:lstStyle/>
          <a:p>
            <a:pPr marL="0" indent="0">
              <a:buNone/>
            </a:pPr>
            <a:endParaRPr lang="en-US" dirty="0"/>
          </a:p>
          <a:p>
            <a:pPr marL="0" indent="0">
              <a:spcBef>
                <a:spcPts val="0"/>
              </a:spcBef>
              <a:spcAft>
                <a:spcPts val="2400"/>
              </a:spcAft>
              <a:buNone/>
            </a:pPr>
            <a:r>
              <a:rPr lang="en-US" sz="2600" dirty="0"/>
              <a:t>Best Practices suggested by ASRS Reports</a:t>
            </a:r>
          </a:p>
          <a:p>
            <a:pPr>
              <a:spcBef>
                <a:spcPts val="0"/>
              </a:spcBef>
              <a:spcAft>
                <a:spcPts val="2400"/>
              </a:spcAft>
            </a:pPr>
            <a:r>
              <a:rPr lang="en-US" sz="2400" b="0" dirty="0"/>
              <a:t>Check the adjacent area for faults, including torque checking nearby B nuts</a:t>
            </a:r>
          </a:p>
          <a:p>
            <a:pPr>
              <a:spcBef>
                <a:spcPts val="0"/>
              </a:spcBef>
              <a:spcAft>
                <a:spcPts val="2400"/>
              </a:spcAft>
            </a:pPr>
            <a:r>
              <a:rPr lang="en-US" sz="2400" b="0" dirty="0"/>
              <a:t>Inspect lines, ferrules, and B nuts for cracks cross threading and galling</a:t>
            </a:r>
          </a:p>
          <a:p>
            <a:pPr>
              <a:spcBef>
                <a:spcPts val="0"/>
              </a:spcBef>
              <a:spcAft>
                <a:spcPts val="2400"/>
              </a:spcAft>
            </a:pPr>
            <a:r>
              <a:rPr lang="en-US" sz="2400" b="0" dirty="0"/>
              <a:t>Don’t try to repair B nut threads. Replace the hardware</a:t>
            </a:r>
          </a:p>
        </p:txBody>
      </p:sp>
      <p:pic>
        <p:nvPicPr>
          <p:cNvPr id="1026" name="Picture 2">
            <a:extLst>
              <a:ext uri="{FF2B5EF4-FFF2-40B4-BE49-F238E27FC236}">
                <a16:creationId xmlns:a16="http://schemas.microsoft.com/office/drawing/2014/main" id="{60B7BB5E-91DF-49F3-B00C-A816B70C7E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5270" y="1384852"/>
            <a:ext cx="2411032" cy="2236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318428F-8B49-4CD5-AA03-8D5AE046B87F}"/>
              </a:ext>
            </a:extLst>
          </p:cNvPr>
          <p:cNvPicPr>
            <a:picLocks noChangeAspect="1"/>
          </p:cNvPicPr>
          <p:nvPr/>
        </p:nvPicPr>
        <p:blipFill>
          <a:blip r:embed="rId5"/>
          <a:stretch>
            <a:fillRect/>
          </a:stretch>
        </p:blipFill>
        <p:spPr>
          <a:xfrm>
            <a:off x="9406094" y="3018292"/>
            <a:ext cx="2292225" cy="2762250"/>
          </a:xfrm>
          <a:prstGeom prst="rect">
            <a:avLst/>
          </a:prstGeom>
        </p:spPr>
      </p:pic>
      <p:pic>
        <p:nvPicPr>
          <p:cNvPr id="8" name="Picture 7">
            <a:extLst>
              <a:ext uri="{FF2B5EF4-FFF2-40B4-BE49-F238E27FC236}">
                <a16:creationId xmlns:a16="http://schemas.microsoft.com/office/drawing/2014/main" id="{EA05AE64-1889-47F0-AEED-43195E8CAB89}"/>
              </a:ext>
            </a:extLst>
          </p:cNvPr>
          <p:cNvPicPr>
            <a:picLocks noChangeAspect="1"/>
          </p:cNvPicPr>
          <p:nvPr/>
        </p:nvPicPr>
        <p:blipFill>
          <a:blip r:embed="rId6"/>
          <a:stretch>
            <a:fillRect/>
          </a:stretch>
        </p:blipFill>
        <p:spPr>
          <a:xfrm rot="442577">
            <a:off x="7517266" y="4049327"/>
            <a:ext cx="1640556" cy="1303299"/>
          </a:xfrm>
          <a:prstGeom prst="rect">
            <a:avLst/>
          </a:prstGeom>
        </p:spPr>
      </p:pic>
    </p:spTree>
    <p:extLst>
      <p:ext uri="{BB962C8B-B14F-4D97-AF65-F5344CB8AC3E}">
        <p14:creationId xmlns:p14="http://schemas.microsoft.com/office/powerpoint/2010/main" val="988601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6FB1CF-5E5A-4C03-902B-4582367EFEBF}"/>
              </a:ext>
            </a:extLst>
          </p:cNvPr>
          <p:cNvSpPr/>
          <p:nvPr/>
        </p:nvSpPr>
        <p:spPr bwMode="auto">
          <a:xfrm>
            <a:off x="7680959" y="2067769"/>
            <a:ext cx="4186583" cy="3572635"/>
          </a:xfrm>
          <a:prstGeom prst="rect">
            <a:avLst/>
          </a:prstGeom>
          <a:solidFill>
            <a:srgbClr val="90D2E3"/>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A9D95A52-8A15-4AAC-B57D-5255A8358F4E}"/>
              </a:ext>
            </a:extLst>
          </p:cNvPr>
          <p:cNvSpPr>
            <a:spLocks noGrp="1"/>
          </p:cNvSpPr>
          <p:nvPr>
            <p:ph type="title"/>
          </p:nvPr>
        </p:nvSpPr>
        <p:spPr/>
        <p:txBody>
          <a:bodyPr/>
          <a:lstStyle/>
          <a:p>
            <a:r>
              <a:rPr lang="en-US" dirty="0"/>
              <a:t>Human Beings Have Fallible Memories</a:t>
            </a:r>
          </a:p>
        </p:txBody>
      </p:sp>
      <p:pic>
        <p:nvPicPr>
          <p:cNvPr id="6" name="Picture 5">
            <a:extLst>
              <a:ext uri="{FF2B5EF4-FFF2-40B4-BE49-F238E27FC236}">
                <a16:creationId xmlns:a16="http://schemas.microsoft.com/office/drawing/2014/main" id="{9095BAC4-CDC1-4F4E-8A18-B20A5572FF36}"/>
              </a:ext>
            </a:extLst>
          </p:cNvPr>
          <p:cNvPicPr>
            <a:picLocks noChangeAspect="1"/>
          </p:cNvPicPr>
          <p:nvPr/>
        </p:nvPicPr>
        <p:blipFill>
          <a:blip r:embed="rId3"/>
          <a:stretch>
            <a:fillRect/>
          </a:stretch>
        </p:blipFill>
        <p:spPr>
          <a:xfrm>
            <a:off x="8715983" y="2618340"/>
            <a:ext cx="3082425" cy="2948959"/>
          </a:xfrm>
          <a:prstGeom prst="rect">
            <a:avLst/>
          </a:prstGeom>
        </p:spPr>
      </p:pic>
      <p:sp>
        <p:nvSpPr>
          <p:cNvPr id="7" name="Oval 6">
            <a:extLst>
              <a:ext uri="{FF2B5EF4-FFF2-40B4-BE49-F238E27FC236}">
                <a16:creationId xmlns:a16="http://schemas.microsoft.com/office/drawing/2014/main" id="{3A3F482F-4FA7-4A2E-A069-41BA4729AAD4}"/>
              </a:ext>
            </a:extLst>
          </p:cNvPr>
          <p:cNvSpPr/>
          <p:nvPr/>
        </p:nvSpPr>
        <p:spPr bwMode="auto">
          <a:xfrm>
            <a:off x="9288699" y="3996447"/>
            <a:ext cx="914400" cy="932007"/>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5" name="Picture 4" descr="A picture containing bow, knot, necklace&#10;&#10;Description automatically generated">
            <a:extLst>
              <a:ext uri="{FF2B5EF4-FFF2-40B4-BE49-F238E27FC236}">
                <a16:creationId xmlns:a16="http://schemas.microsoft.com/office/drawing/2014/main" id="{DACA4394-FDBE-4E12-9253-8B49C700D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2930" y="2135759"/>
            <a:ext cx="1149058" cy="1409972"/>
          </a:xfrm>
          <a:prstGeom prst="rect">
            <a:avLst/>
          </a:prstGeom>
        </p:spPr>
      </p:pic>
      <p:sp>
        <p:nvSpPr>
          <p:cNvPr id="3" name="Content Placeholder 2">
            <a:extLst>
              <a:ext uri="{FF2B5EF4-FFF2-40B4-BE49-F238E27FC236}">
                <a16:creationId xmlns:a16="http://schemas.microsoft.com/office/drawing/2014/main" id="{7F49FE11-56A7-42A3-BD25-AC53141FE21E}"/>
              </a:ext>
            </a:extLst>
          </p:cNvPr>
          <p:cNvSpPr>
            <a:spLocks noGrp="1"/>
          </p:cNvSpPr>
          <p:nvPr>
            <p:ph idx="1"/>
          </p:nvPr>
        </p:nvSpPr>
        <p:spPr>
          <a:xfrm>
            <a:off x="660401" y="1176274"/>
            <a:ext cx="11531599" cy="4391025"/>
          </a:xfrm>
        </p:spPr>
        <p:txBody>
          <a:bodyPr/>
          <a:lstStyle/>
          <a:p>
            <a:pPr marL="0" indent="0">
              <a:spcBef>
                <a:spcPts val="0"/>
              </a:spcBef>
              <a:spcAft>
                <a:spcPts val="2400"/>
              </a:spcAft>
              <a:buNone/>
            </a:pPr>
            <a:r>
              <a:rPr lang="en-US" dirty="0">
                <a:solidFill>
                  <a:srgbClr val="FF0000"/>
                </a:solidFill>
                <a:latin typeface="+mj-lt"/>
              </a:rPr>
              <a:t>Don’t finger tighten a B-Nut and try to remember to torque it later!</a:t>
            </a:r>
          </a:p>
          <a:p>
            <a:pPr marL="342900" lvl="1" indent="-342900">
              <a:lnSpc>
                <a:spcPct val="150000"/>
              </a:lnSpc>
              <a:spcBef>
                <a:spcPts val="0"/>
              </a:spcBef>
              <a:buFont typeface="Arial" panose="020B0604020202020204" pitchFamily="34" charset="0"/>
              <a:buChar char="•"/>
            </a:pPr>
            <a:r>
              <a:rPr lang="en-US" dirty="0">
                <a:latin typeface="+mj-lt"/>
              </a:rPr>
              <a:t>Always finish the job or unfasten the connection</a:t>
            </a:r>
          </a:p>
          <a:p>
            <a:pPr marL="342900" lvl="1" indent="-342900">
              <a:lnSpc>
                <a:spcPct val="150000"/>
              </a:lnSpc>
              <a:spcBef>
                <a:spcPts val="0"/>
              </a:spcBef>
              <a:buFont typeface="Arial" panose="020B0604020202020204" pitchFamily="34" charset="0"/>
              <a:buChar char="•"/>
            </a:pPr>
            <a:r>
              <a:rPr lang="en-US" altLang="en-US" dirty="0"/>
              <a:t>Mark the uncompleted work</a:t>
            </a:r>
          </a:p>
          <a:p>
            <a:pPr marL="342900" lvl="1" indent="-342900">
              <a:lnSpc>
                <a:spcPct val="150000"/>
              </a:lnSpc>
              <a:spcBef>
                <a:spcPts val="0"/>
              </a:spcBef>
              <a:buFont typeface="Arial" panose="020B0604020202020204" pitchFamily="34" charset="0"/>
              <a:buChar char="•"/>
            </a:pPr>
            <a:r>
              <a:rPr lang="en-US" altLang="en-US" dirty="0"/>
              <a:t>Lock wire where possible or use torque seal</a:t>
            </a:r>
          </a:p>
          <a:p>
            <a:pPr marL="342900" lvl="1" indent="-342900">
              <a:lnSpc>
                <a:spcPct val="150000"/>
              </a:lnSpc>
              <a:spcBef>
                <a:spcPts val="0"/>
              </a:spcBef>
              <a:buFont typeface="Arial" panose="020B0604020202020204" pitchFamily="34" charset="0"/>
              <a:buChar char="•"/>
            </a:pPr>
            <a:r>
              <a:rPr lang="en-US" altLang="en-US" dirty="0"/>
              <a:t>Double inspect by another or self</a:t>
            </a:r>
          </a:p>
          <a:p>
            <a:pPr marL="342900" lvl="1" indent="-342900">
              <a:lnSpc>
                <a:spcPct val="150000"/>
              </a:lnSpc>
              <a:spcBef>
                <a:spcPts val="0"/>
              </a:spcBef>
              <a:buFont typeface="Arial" panose="020B0604020202020204" pitchFamily="34" charset="0"/>
              <a:buChar char="•"/>
            </a:pPr>
            <a:r>
              <a:rPr lang="en-US" altLang="en-US" dirty="0"/>
              <a:t>When you return to the job always go back </a:t>
            </a:r>
            <a:br>
              <a:rPr lang="en-US" altLang="en-US" dirty="0"/>
            </a:br>
            <a:r>
              <a:rPr lang="en-US" altLang="en-US" dirty="0" smtClean="0"/>
              <a:t>three </a:t>
            </a:r>
            <a:r>
              <a:rPr lang="en-US" altLang="en-US" dirty="0"/>
              <a:t>steps</a:t>
            </a:r>
          </a:p>
          <a:p>
            <a:pPr marL="342900" lvl="1" indent="-342900">
              <a:lnSpc>
                <a:spcPct val="150000"/>
              </a:lnSpc>
              <a:spcBef>
                <a:spcPts val="0"/>
              </a:spcBef>
              <a:buFont typeface="Arial" panose="020B0604020202020204" pitchFamily="34" charset="0"/>
              <a:buChar char="•"/>
            </a:pPr>
            <a:r>
              <a:rPr lang="en-US" altLang="en-US" dirty="0"/>
              <a:t>Use a detailed check sheet</a:t>
            </a:r>
          </a:p>
          <a:p>
            <a:pPr marL="0" indent="0">
              <a:buNone/>
            </a:pPr>
            <a:endParaRPr lang="en-US" dirty="0">
              <a:latin typeface="+mj-lt"/>
            </a:endParaRPr>
          </a:p>
        </p:txBody>
      </p:sp>
    </p:spTree>
    <p:extLst>
      <p:ext uri="{BB962C8B-B14F-4D97-AF65-F5344CB8AC3E}">
        <p14:creationId xmlns:p14="http://schemas.microsoft.com/office/powerpoint/2010/main" val="430132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ASRS B-Nut Related Reports</a:t>
            </a:r>
          </a:p>
        </p:txBody>
      </p:sp>
      <p:sp>
        <p:nvSpPr>
          <p:cNvPr id="3" name="Content Placeholder 2"/>
          <p:cNvSpPr>
            <a:spLocks noGrp="1"/>
          </p:cNvSpPr>
          <p:nvPr>
            <p:ph idx="1"/>
          </p:nvPr>
        </p:nvSpPr>
        <p:spPr>
          <a:xfrm>
            <a:off x="571500" y="1192440"/>
            <a:ext cx="7794287" cy="4391025"/>
          </a:xfrm>
        </p:spPr>
        <p:txBody>
          <a:bodyPr/>
          <a:lstStyle/>
          <a:p>
            <a:pPr marL="0" indent="0">
              <a:buNone/>
            </a:pPr>
            <a:endParaRPr lang="en-US" dirty="0"/>
          </a:p>
          <a:p>
            <a:pPr marL="0" indent="0">
              <a:spcBef>
                <a:spcPts val="0"/>
              </a:spcBef>
              <a:spcAft>
                <a:spcPts val="2400"/>
              </a:spcAft>
              <a:buNone/>
            </a:pPr>
            <a:r>
              <a:rPr lang="en-US" sz="2600" dirty="0"/>
              <a:t>Best Practices suggested by ASRS Reports</a:t>
            </a:r>
          </a:p>
          <a:p>
            <a:pPr>
              <a:spcBef>
                <a:spcPts val="0"/>
              </a:spcBef>
              <a:spcAft>
                <a:spcPts val="0"/>
              </a:spcAft>
            </a:pPr>
            <a:r>
              <a:rPr lang="en-US" b="0" dirty="0"/>
              <a:t>Organizational issues</a:t>
            </a:r>
          </a:p>
          <a:p>
            <a:pPr lvl="1">
              <a:spcBef>
                <a:spcPts val="600"/>
              </a:spcBef>
              <a:spcAft>
                <a:spcPts val="0"/>
              </a:spcAft>
            </a:pPr>
            <a:r>
              <a:rPr lang="en-US" b="0" dirty="0"/>
              <a:t>Inadequate staffing levels</a:t>
            </a:r>
          </a:p>
          <a:p>
            <a:pPr lvl="1">
              <a:spcBef>
                <a:spcPts val="600"/>
              </a:spcBef>
              <a:spcAft>
                <a:spcPts val="0"/>
              </a:spcAft>
            </a:pPr>
            <a:r>
              <a:rPr lang="en-US" b="0" dirty="0"/>
              <a:t>Multitasking is just asking for the technician to forget a step in the process. </a:t>
            </a:r>
          </a:p>
          <a:p>
            <a:pPr lvl="1">
              <a:spcBef>
                <a:spcPts val="600"/>
              </a:spcBef>
              <a:spcAft>
                <a:spcPts val="0"/>
              </a:spcAft>
            </a:pPr>
            <a:r>
              <a:rPr lang="en-US" b="0" dirty="0"/>
              <a:t>Leave your Cell Phone in your locker</a:t>
            </a:r>
          </a:p>
          <a:p>
            <a:pPr lvl="1">
              <a:spcBef>
                <a:spcPts val="600"/>
              </a:spcBef>
              <a:spcAft>
                <a:spcPts val="0"/>
              </a:spcAft>
            </a:pPr>
            <a:r>
              <a:rPr lang="en-US" altLang="en-US" b="0" dirty="0"/>
              <a:t>Make the proper record entries for the work performed</a:t>
            </a:r>
          </a:p>
          <a:p>
            <a:pPr>
              <a:spcBef>
                <a:spcPts val="0"/>
              </a:spcBef>
              <a:spcAft>
                <a:spcPts val="2400"/>
              </a:spcAft>
            </a:pPr>
            <a:endParaRPr lang="en-US" sz="2400" b="0" dirty="0"/>
          </a:p>
          <a:p>
            <a:pPr>
              <a:spcBef>
                <a:spcPts val="0"/>
              </a:spcBef>
              <a:spcAft>
                <a:spcPts val="2400"/>
              </a:spcAft>
            </a:pPr>
            <a:endParaRPr lang="en-US" sz="2400" b="0" dirty="0"/>
          </a:p>
        </p:txBody>
      </p:sp>
      <p:pic>
        <p:nvPicPr>
          <p:cNvPr id="7" name="Picture 6" descr="A picture containing grass, graffiti&#10;&#10;Description automatically generated">
            <a:extLst>
              <a:ext uri="{FF2B5EF4-FFF2-40B4-BE49-F238E27FC236}">
                <a16:creationId xmlns:a16="http://schemas.microsoft.com/office/drawing/2014/main" id="{D5DC813A-FD07-4CED-AFAB-CDD72A7679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8877" y="2085024"/>
            <a:ext cx="3171623" cy="2687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2030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ASRS B-Nut Related Reports</a:t>
            </a:r>
          </a:p>
        </p:txBody>
      </p:sp>
      <p:pic>
        <p:nvPicPr>
          <p:cNvPr id="6" name="Picture 5">
            <a:extLst>
              <a:ext uri="{FF2B5EF4-FFF2-40B4-BE49-F238E27FC236}">
                <a16:creationId xmlns:a16="http://schemas.microsoft.com/office/drawing/2014/main" id="{825B7093-9383-46D0-A204-6D2AD9CD25DB}"/>
              </a:ext>
            </a:extLst>
          </p:cNvPr>
          <p:cNvPicPr>
            <a:picLocks noChangeAspect="1"/>
          </p:cNvPicPr>
          <p:nvPr/>
        </p:nvPicPr>
        <p:blipFill>
          <a:blip r:embed="rId3"/>
          <a:stretch>
            <a:fillRect/>
          </a:stretch>
        </p:blipFill>
        <p:spPr>
          <a:xfrm>
            <a:off x="6993870" y="2305853"/>
            <a:ext cx="3628733" cy="3083059"/>
          </a:xfrm>
          <a:prstGeom prst="rect">
            <a:avLst/>
          </a:prstGeom>
          <a:ln w="88900" cap="sq" cmpd="thickThin">
            <a:solidFill>
              <a:srgbClr val="000000"/>
            </a:solidFill>
            <a:prstDash val="solid"/>
            <a:miter lim="800000"/>
          </a:ln>
          <a:effectLst>
            <a:innerShdw blurRad="76200">
              <a:srgbClr val="000000"/>
            </a:innerShdw>
          </a:effectLst>
        </p:spPr>
      </p:pic>
      <p:sp>
        <p:nvSpPr>
          <p:cNvPr id="7" name="Content Placeholder 2">
            <a:extLst>
              <a:ext uri="{FF2B5EF4-FFF2-40B4-BE49-F238E27FC236}">
                <a16:creationId xmlns:a16="http://schemas.microsoft.com/office/drawing/2014/main" id="{5DC478BF-724A-4F94-835D-FE4BBA9BE34F}"/>
              </a:ext>
            </a:extLst>
          </p:cNvPr>
          <p:cNvSpPr txBox="1">
            <a:spLocks/>
          </p:cNvSpPr>
          <p:nvPr/>
        </p:nvSpPr>
        <p:spPr>
          <a:xfrm>
            <a:off x="571500" y="1192440"/>
            <a:ext cx="7794287" cy="4391025"/>
          </a:xfrm>
          <a:prstGeom prst="rect">
            <a:avLst/>
          </a:prstGeom>
        </p:spPr>
        <p:txBody>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pPr>
            <a:endParaRPr lang="en-US" kern="0" dirty="0"/>
          </a:p>
          <a:p>
            <a:pPr marL="0" indent="0">
              <a:spcBef>
                <a:spcPts val="0"/>
              </a:spcBef>
              <a:spcAft>
                <a:spcPts val="2400"/>
              </a:spcAft>
              <a:buFontTx/>
              <a:buNone/>
            </a:pPr>
            <a:r>
              <a:rPr lang="en-US" sz="2600" kern="0" dirty="0"/>
              <a:t>Best Practices suggested by ASRS Reports</a:t>
            </a:r>
          </a:p>
          <a:p>
            <a:pPr>
              <a:spcBef>
                <a:spcPts val="0"/>
              </a:spcBef>
              <a:spcAft>
                <a:spcPts val="0"/>
              </a:spcAft>
            </a:pPr>
            <a:r>
              <a:rPr lang="en-US" b="0" kern="0" dirty="0"/>
              <a:t>Organizational issues</a:t>
            </a:r>
          </a:p>
          <a:p>
            <a:pPr marL="857250" lvl="1" indent="-457200"/>
            <a:r>
              <a:rPr lang="en-US" altLang="en-US" b="0" dirty="0"/>
              <a:t>Inspection</a:t>
            </a:r>
          </a:p>
          <a:p>
            <a:pPr marL="857250" lvl="1" indent="-457200"/>
            <a:r>
              <a:rPr lang="en-US" altLang="en-US" b="0" dirty="0"/>
              <a:t>Operational checks</a:t>
            </a:r>
            <a:endParaRPr lang="en-US" b="0" kern="0" dirty="0"/>
          </a:p>
        </p:txBody>
      </p:sp>
    </p:spTree>
    <p:extLst>
      <p:ext uri="{BB962C8B-B14F-4D97-AF65-F5344CB8AC3E}">
        <p14:creationId xmlns:p14="http://schemas.microsoft.com/office/powerpoint/2010/main" val="2426200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b="19078"/>
          <a:stretch/>
        </p:blipFill>
        <p:spPr>
          <a:xfrm>
            <a:off x="193544" y="1122395"/>
            <a:ext cx="11919954" cy="4531273"/>
          </a:xfrm>
          <a:prstGeom prst="rect">
            <a:avLst/>
          </a:prstGeom>
        </p:spPr>
      </p:pic>
      <p:sp>
        <p:nvSpPr>
          <p:cNvPr id="5" name="Title 1">
            <a:extLst>
              <a:ext uri="{FF2B5EF4-FFF2-40B4-BE49-F238E27FC236}">
                <a16:creationId xmlns:a16="http://schemas.microsoft.com/office/drawing/2014/main" id="{4542315F-EC3A-411C-9F51-62E2961B6699}"/>
              </a:ext>
            </a:extLst>
          </p:cNvPr>
          <p:cNvSpPr>
            <a:spLocks noGrp="1"/>
          </p:cNvSpPr>
          <p:nvPr>
            <p:ph type="title"/>
          </p:nvPr>
        </p:nvSpPr>
        <p:spPr>
          <a:xfrm>
            <a:off x="571500" y="344488"/>
            <a:ext cx="11296651" cy="609600"/>
          </a:xfrm>
        </p:spPr>
        <p:txBody>
          <a:bodyPr/>
          <a:lstStyle/>
          <a:p>
            <a:r>
              <a:rPr lang="en-US" dirty="0"/>
              <a:t>Installation and Tightening of Fittings</a:t>
            </a:r>
          </a:p>
        </p:txBody>
      </p:sp>
    </p:spTree>
    <p:extLst>
      <p:ext uri="{BB962C8B-B14F-4D97-AF65-F5344CB8AC3E}">
        <p14:creationId xmlns:p14="http://schemas.microsoft.com/office/powerpoint/2010/main" val="1459686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C8FAE53-0191-4CB1-9A9D-FC125AC57F54}"/>
              </a:ext>
            </a:extLst>
          </p:cNvPr>
          <p:cNvPicPr>
            <a:picLocks noChangeAspect="1"/>
          </p:cNvPicPr>
          <p:nvPr/>
        </p:nvPicPr>
        <p:blipFill>
          <a:blip r:embed="rId3"/>
          <a:stretch>
            <a:fillRect/>
          </a:stretch>
        </p:blipFill>
        <p:spPr>
          <a:xfrm>
            <a:off x="9332777" y="1359541"/>
            <a:ext cx="2047875" cy="2066925"/>
          </a:xfrm>
          <a:prstGeom prst="rect">
            <a:avLst/>
          </a:prstGeom>
        </p:spPr>
      </p:pic>
      <p:sp>
        <p:nvSpPr>
          <p:cNvPr id="2" name="Title 1"/>
          <p:cNvSpPr>
            <a:spLocks noGrp="1"/>
          </p:cNvSpPr>
          <p:nvPr>
            <p:ph type="title"/>
          </p:nvPr>
        </p:nvSpPr>
        <p:spPr/>
        <p:txBody>
          <a:bodyPr/>
          <a:lstStyle/>
          <a:p>
            <a:r>
              <a:rPr lang="en-US" dirty="0"/>
              <a:t>Installation and Tightening of Fittings</a:t>
            </a:r>
          </a:p>
        </p:txBody>
      </p:sp>
      <p:pic>
        <p:nvPicPr>
          <p:cNvPr id="6" name="Picture 5">
            <a:extLst>
              <a:ext uri="{FF2B5EF4-FFF2-40B4-BE49-F238E27FC236}">
                <a16:creationId xmlns:a16="http://schemas.microsoft.com/office/drawing/2014/main" id="{FC609EB8-2B15-4F0F-B3D2-6F63EE90E711}"/>
              </a:ext>
            </a:extLst>
          </p:cNvPr>
          <p:cNvPicPr>
            <a:picLocks noChangeAspect="1"/>
          </p:cNvPicPr>
          <p:nvPr/>
        </p:nvPicPr>
        <p:blipFill>
          <a:blip r:embed="rId4"/>
          <a:stretch>
            <a:fillRect/>
          </a:stretch>
        </p:blipFill>
        <p:spPr>
          <a:xfrm>
            <a:off x="513135" y="1223787"/>
            <a:ext cx="5943600" cy="3848100"/>
          </a:xfrm>
          <a:prstGeom prst="rect">
            <a:avLst/>
          </a:prstGeom>
        </p:spPr>
      </p:pic>
      <p:pic>
        <p:nvPicPr>
          <p:cNvPr id="9" name="Picture 8">
            <a:extLst>
              <a:ext uri="{FF2B5EF4-FFF2-40B4-BE49-F238E27FC236}">
                <a16:creationId xmlns:a16="http://schemas.microsoft.com/office/drawing/2014/main" id="{BC5DB2EA-5247-455D-B48A-E65EA126E5FC}"/>
              </a:ext>
            </a:extLst>
          </p:cNvPr>
          <p:cNvPicPr>
            <a:picLocks noChangeAspect="1"/>
          </p:cNvPicPr>
          <p:nvPr/>
        </p:nvPicPr>
        <p:blipFill>
          <a:blip r:embed="rId5"/>
          <a:stretch>
            <a:fillRect/>
          </a:stretch>
        </p:blipFill>
        <p:spPr>
          <a:xfrm flipH="1" flipV="1">
            <a:off x="2136640" y="3429000"/>
            <a:ext cx="1809750" cy="981075"/>
          </a:xfrm>
          <a:prstGeom prst="rect">
            <a:avLst/>
          </a:prstGeom>
        </p:spPr>
      </p:pic>
      <p:pic>
        <p:nvPicPr>
          <p:cNvPr id="10" name="Picture 9">
            <a:extLst>
              <a:ext uri="{FF2B5EF4-FFF2-40B4-BE49-F238E27FC236}">
                <a16:creationId xmlns:a16="http://schemas.microsoft.com/office/drawing/2014/main" id="{42BF49D1-76FE-4488-BA48-C9D7EBFFB586}"/>
              </a:ext>
            </a:extLst>
          </p:cNvPr>
          <p:cNvPicPr>
            <a:picLocks noChangeAspect="1"/>
          </p:cNvPicPr>
          <p:nvPr/>
        </p:nvPicPr>
        <p:blipFill>
          <a:blip r:embed="rId6"/>
          <a:stretch>
            <a:fillRect/>
          </a:stretch>
        </p:blipFill>
        <p:spPr>
          <a:xfrm>
            <a:off x="4093622" y="3429000"/>
            <a:ext cx="2257425" cy="1133475"/>
          </a:xfrm>
          <a:prstGeom prst="rect">
            <a:avLst/>
          </a:prstGeom>
        </p:spPr>
      </p:pic>
      <p:cxnSp>
        <p:nvCxnSpPr>
          <p:cNvPr id="13" name="Straight Arrow Connector 12">
            <a:extLst>
              <a:ext uri="{FF2B5EF4-FFF2-40B4-BE49-F238E27FC236}">
                <a16:creationId xmlns:a16="http://schemas.microsoft.com/office/drawing/2014/main" id="{2749DB16-BE2B-40D7-A772-74738DC12274}"/>
              </a:ext>
            </a:extLst>
          </p:cNvPr>
          <p:cNvCxnSpPr/>
          <p:nvPr/>
        </p:nvCxnSpPr>
        <p:spPr bwMode="auto">
          <a:xfrm flipH="1">
            <a:off x="8326877" y="2393004"/>
            <a:ext cx="1728483" cy="1186775"/>
          </a:xfrm>
          <a:prstGeom prst="straightConnector1">
            <a:avLst/>
          </a:prstGeom>
          <a:noFill/>
          <a:ln w="76200"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AAC6FC29-34BE-474F-8EE9-5306DDB986AF}"/>
              </a:ext>
            </a:extLst>
          </p:cNvPr>
          <p:cNvSpPr txBox="1"/>
          <p:nvPr/>
        </p:nvSpPr>
        <p:spPr bwMode="auto">
          <a:xfrm>
            <a:off x="7373566" y="3647167"/>
            <a:ext cx="24319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t>No Goop</a:t>
            </a:r>
          </a:p>
        </p:txBody>
      </p:sp>
    </p:spTree>
    <p:extLst>
      <p:ext uri="{BB962C8B-B14F-4D97-AF65-F5344CB8AC3E}">
        <p14:creationId xmlns:p14="http://schemas.microsoft.com/office/powerpoint/2010/main" val="1634808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smtClean="0"/>
              <a:pPr/>
              <a:t>19</a:t>
            </a:fld>
            <a:endParaRPr lang="en-US" dirty="0"/>
          </a:p>
        </p:txBody>
      </p:sp>
      <p:pic>
        <p:nvPicPr>
          <p:cNvPr id="5"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795" y="2479531"/>
            <a:ext cx="2540000" cy="31623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43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294967295"/>
          </p:nvPr>
        </p:nvSpPr>
        <p:spPr>
          <a:xfrm>
            <a:off x="9939866" y="6248400"/>
            <a:ext cx="1468353" cy="457200"/>
          </a:xfrm>
          <a:prstGeom prst="rect">
            <a:avLst/>
          </a:prstGeom>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6785812" y="1254368"/>
            <a:ext cx="4622408" cy="3822957"/>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83721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and Peace of Mind</a:t>
            </a:r>
          </a:p>
        </p:txBody>
      </p:sp>
      <p:sp>
        <p:nvSpPr>
          <p:cNvPr id="8" name="Rectangle 2"/>
          <p:cNvSpPr txBox="1">
            <a:spLocks noChangeArrowheads="1"/>
          </p:cNvSpPr>
          <p:nvPr/>
        </p:nvSpPr>
        <p:spPr bwMode="auto">
          <a:xfrm>
            <a:off x="724089" y="992187"/>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solidFill>
                  <a:srgbClr val="000000"/>
                </a:solidFill>
              </a:rPr>
              <a:t>Technical Training</a:t>
            </a:r>
          </a:p>
          <a:p>
            <a:pPr>
              <a:lnSpc>
                <a:spcPct val="90000"/>
              </a:lnSpc>
              <a:spcBef>
                <a:spcPct val="70000"/>
              </a:spcBef>
              <a:tabLst>
                <a:tab pos="631825" algn="l"/>
              </a:tabLst>
              <a:defRPr/>
            </a:pPr>
            <a:r>
              <a:rPr lang="en-US" kern="0" dirty="0">
                <a:solidFill>
                  <a:srgbClr val="000000"/>
                </a:solidFill>
              </a:rPr>
              <a:t>Safety Related Training</a:t>
            </a:r>
          </a:p>
          <a:p>
            <a:pPr>
              <a:lnSpc>
                <a:spcPct val="90000"/>
              </a:lnSpc>
              <a:spcBef>
                <a:spcPct val="70000"/>
              </a:spcBef>
              <a:tabLst>
                <a:tab pos="631825" algn="l"/>
              </a:tabLst>
              <a:defRPr/>
            </a:pPr>
            <a:r>
              <a:rPr lang="en-US" kern="0" dirty="0">
                <a:solidFill>
                  <a:srgbClr val="000000"/>
                </a:solidFill>
              </a:rPr>
              <a:t>Document in My AMT </a:t>
            </a:r>
          </a:p>
          <a:p>
            <a:pPr marL="0" indent="0">
              <a:lnSpc>
                <a:spcPct val="90000"/>
              </a:lnSpc>
              <a:spcBef>
                <a:spcPct val="70000"/>
              </a:spcBef>
              <a:buNone/>
              <a:tabLst>
                <a:tab pos="631825" algn="l"/>
              </a:tabLst>
              <a:defRPr/>
            </a:pPr>
            <a:endParaRPr lang="en-US" kern="0" dirty="0">
              <a:solidFill>
                <a:srgbClr val="000000"/>
              </a:solidFill>
            </a:endParaRPr>
          </a:p>
          <a:p>
            <a:pPr marL="0" indent="0">
              <a:lnSpc>
                <a:spcPct val="90000"/>
              </a:lnSpc>
              <a:spcBef>
                <a:spcPct val="70000"/>
              </a:spcBef>
              <a:buNone/>
              <a:tabLst>
                <a:tab pos="631825" algn="l"/>
              </a:tabLst>
              <a:defRPr/>
            </a:pPr>
            <a:r>
              <a:rPr lang="en-US" kern="0" dirty="0">
                <a:solidFill>
                  <a:srgbClr val="000000"/>
                </a:solidFill>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633" y="2289969"/>
            <a:ext cx="4439539" cy="2622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33603" y="3065444"/>
            <a:ext cx="2971800" cy="23986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46118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3425"/>
          <a:stretch/>
        </p:blipFill>
        <p:spPr>
          <a:xfrm>
            <a:off x="1967709" y="567089"/>
            <a:ext cx="8791575" cy="5178955"/>
          </a:xfrm>
          <a:prstGeom prst="rect">
            <a:avLst/>
          </a:prstGeom>
        </p:spPr>
      </p:pic>
      <p:pic>
        <p:nvPicPr>
          <p:cNvPr id="2" name="Picture 1"/>
          <p:cNvPicPr>
            <a:picLocks noChangeAspect="1"/>
          </p:cNvPicPr>
          <p:nvPr/>
        </p:nvPicPr>
        <p:blipFill>
          <a:blip r:embed="rId4"/>
          <a:stretch>
            <a:fillRect/>
          </a:stretch>
        </p:blipFill>
        <p:spPr>
          <a:xfrm>
            <a:off x="2180343" y="2710569"/>
            <a:ext cx="2638425" cy="25431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21489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t>
            </a:r>
          </a:p>
        </p:txBody>
      </p:sp>
      <p:sp>
        <p:nvSpPr>
          <p:cNvPr id="3" name="Content Placeholder 2"/>
          <p:cNvSpPr>
            <a:spLocks noGrp="1"/>
          </p:cNvSpPr>
          <p:nvPr>
            <p:ph idx="1"/>
          </p:nvPr>
        </p:nvSpPr>
        <p:spPr>
          <a:xfrm>
            <a:off x="660402" y="1508127"/>
            <a:ext cx="6982058" cy="2303478"/>
          </a:xfrm>
        </p:spPr>
        <p:txBody>
          <a:bodyPr/>
          <a:lstStyle/>
          <a:p>
            <a:r>
              <a:rPr lang="en-US" dirty="0"/>
              <a:t>Maintenance Related Engine Failures</a:t>
            </a:r>
          </a:p>
          <a:p>
            <a:r>
              <a:rPr lang="en-US" dirty="0"/>
              <a:t>Accident Report Summaries 	</a:t>
            </a:r>
          </a:p>
          <a:p>
            <a:r>
              <a:rPr lang="en-US" dirty="0"/>
              <a:t>ASRS Comment Summaries</a:t>
            </a:r>
          </a:p>
          <a:p>
            <a:r>
              <a:rPr lang="en-US" dirty="0"/>
              <a:t>Maintenance Related Safety Nets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294967295"/>
          </p:nvPr>
        </p:nvSpPr>
        <p:spPr>
          <a:xfrm>
            <a:off x="9939866" y="6248400"/>
            <a:ext cx="1468353" cy="457200"/>
          </a:xfrm>
          <a:prstGeom prst="rect">
            <a:avLst/>
          </a:prstGeom>
        </p:spPr>
        <p:txBody>
          <a:bodyPr/>
          <a:lstStyle/>
          <a:p>
            <a:fld id="{74438B1A-AF1B-4C8B-993E-1BADE62A2451}" type="slidenum">
              <a:rPr lang="en-US" smtClean="0"/>
              <a:pPr/>
              <a:t>3</a:t>
            </a:fld>
            <a:endParaRPr lang="en-US" dirty="0"/>
          </a:p>
        </p:txBody>
      </p:sp>
      <p:pic>
        <p:nvPicPr>
          <p:cNvPr id="6" name="Content Placeholder 4">
            <a:extLst>
              <a:ext uri="{FF2B5EF4-FFF2-40B4-BE49-F238E27FC236}">
                <a16:creationId xmlns:a16="http://schemas.microsoft.com/office/drawing/2014/main" id="{CB2C5CA7-2E85-4A0D-AC70-917E32357F0D}"/>
              </a:ext>
            </a:extLst>
          </p:cNvPr>
          <p:cNvPicPr>
            <a:picLocks noChangeAspect="1"/>
          </p:cNvPicPr>
          <p:nvPr/>
        </p:nvPicPr>
        <p:blipFill rotWithShape="1">
          <a:blip r:embed="rId3"/>
          <a:srcRect l="32264" t="-308" r="21497" b="308"/>
          <a:stretch/>
        </p:blipFill>
        <p:spPr bwMode="auto">
          <a:xfrm>
            <a:off x="8312478" y="991154"/>
            <a:ext cx="3787786" cy="461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5722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729BF3-A69C-4938-959E-8F17CB297BFC}"/>
              </a:ext>
            </a:extLst>
          </p:cNvPr>
          <p:cNvSpPr/>
          <p:nvPr/>
        </p:nvSpPr>
        <p:spPr bwMode="auto">
          <a:xfrm>
            <a:off x="112542" y="1336431"/>
            <a:ext cx="11915335" cy="4234375"/>
          </a:xfrm>
          <a:prstGeom prst="rect">
            <a:avLst/>
          </a:prstGeom>
          <a:solidFill>
            <a:srgbClr val="1D2F68"/>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328709" name="Text Box 5">
            <a:extLst>
              <a:ext uri="{FF2B5EF4-FFF2-40B4-BE49-F238E27FC236}">
                <a16:creationId xmlns:a16="http://schemas.microsoft.com/office/drawing/2014/main" id="{FEC84956-9615-4BDE-913E-D4898AD98FA7}"/>
              </a:ext>
            </a:extLst>
          </p:cNvPr>
          <p:cNvSpPr txBox="1">
            <a:spLocks noChangeArrowheads="1"/>
          </p:cNvSpPr>
          <p:nvPr/>
        </p:nvSpPr>
        <p:spPr bwMode="auto">
          <a:xfrm>
            <a:off x="337620" y="318869"/>
            <a:ext cx="104804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buFontTx/>
              <a:buNone/>
            </a:pPr>
            <a:r>
              <a:rPr lang="en-US" altLang="en-US" sz="4000" b="1" dirty="0">
                <a:solidFill>
                  <a:srgbClr val="1D2F68"/>
                </a:solidFill>
              </a:rPr>
              <a:t>Many Errors Fall into Recurrent Patterns</a:t>
            </a:r>
          </a:p>
        </p:txBody>
      </p:sp>
      <p:sp>
        <p:nvSpPr>
          <p:cNvPr id="328716" name="Rectangle 12">
            <a:extLst>
              <a:ext uri="{FF2B5EF4-FFF2-40B4-BE49-F238E27FC236}">
                <a16:creationId xmlns:a16="http://schemas.microsoft.com/office/drawing/2014/main" id="{9E042E44-22E4-4FE9-A88F-67C2C4A0EEDF}"/>
              </a:ext>
            </a:extLst>
          </p:cNvPr>
          <p:cNvSpPr>
            <a:spLocks noChangeArrowheads="1"/>
          </p:cNvSpPr>
          <p:nvPr/>
        </p:nvSpPr>
        <p:spPr bwMode="auto">
          <a:xfrm>
            <a:off x="1624013" y="5795964"/>
            <a:ext cx="2233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1000"/>
              <a:t>James Reason &amp; Alan Hobbs (2003)</a:t>
            </a:r>
          </a:p>
        </p:txBody>
      </p:sp>
      <p:pic>
        <p:nvPicPr>
          <p:cNvPr id="2" name="Picture 1">
            <a:extLst>
              <a:ext uri="{FF2B5EF4-FFF2-40B4-BE49-F238E27FC236}">
                <a16:creationId xmlns:a16="http://schemas.microsoft.com/office/drawing/2014/main" id="{26454FBB-ADA1-4ED0-8860-EEBE3AEF2E73}"/>
              </a:ext>
            </a:extLst>
          </p:cNvPr>
          <p:cNvPicPr>
            <a:picLocks noChangeAspect="1"/>
          </p:cNvPicPr>
          <p:nvPr/>
        </p:nvPicPr>
        <p:blipFill>
          <a:blip r:embed="rId3"/>
          <a:stretch>
            <a:fillRect/>
          </a:stretch>
        </p:blipFill>
        <p:spPr>
          <a:xfrm>
            <a:off x="3387156" y="1664447"/>
            <a:ext cx="2093910" cy="1644046"/>
          </a:xfrm>
          <a:prstGeom prst="rect">
            <a:avLst/>
          </a:prstGeom>
        </p:spPr>
      </p:pic>
      <p:pic>
        <p:nvPicPr>
          <p:cNvPr id="3" name="Content Placeholder 3">
            <a:extLst>
              <a:ext uri="{FF2B5EF4-FFF2-40B4-BE49-F238E27FC236}">
                <a16:creationId xmlns:a16="http://schemas.microsoft.com/office/drawing/2014/main" id="{50279E16-90C7-4236-A12E-27FED6D94BDB}"/>
              </a:ext>
            </a:extLst>
          </p:cNvPr>
          <p:cNvPicPr>
            <a:picLocks noChangeAspect="1"/>
          </p:cNvPicPr>
          <p:nvPr/>
        </p:nvPicPr>
        <p:blipFill rotWithShape="1">
          <a:blip r:embed="rId4"/>
          <a:srcRect l="6122"/>
          <a:stretch/>
        </p:blipFill>
        <p:spPr bwMode="auto">
          <a:xfrm>
            <a:off x="5781376" y="1664446"/>
            <a:ext cx="2759298" cy="1644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Content Placeholder 4">
            <a:extLst>
              <a:ext uri="{FF2B5EF4-FFF2-40B4-BE49-F238E27FC236}">
                <a16:creationId xmlns:a16="http://schemas.microsoft.com/office/drawing/2014/main" id="{4C93403B-70AB-4F9D-AB34-062D0440A690}"/>
              </a:ext>
            </a:extLst>
          </p:cNvPr>
          <p:cNvPicPr>
            <a:picLocks noChangeAspect="1"/>
          </p:cNvPicPr>
          <p:nvPr/>
        </p:nvPicPr>
        <p:blipFill>
          <a:blip r:embed="rId5"/>
          <a:stretch>
            <a:fillRect/>
          </a:stretch>
        </p:blipFill>
        <p:spPr>
          <a:xfrm>
            <a:off x="8842913" y="1664446"/>
            <a:ext cx="2920466" cy="1644046"/>
          </a:xfrm>
          <a:prstGeom prst="rect">
            <a:avLst/>
          </a:prstGeom>
        </p:spPr>
      </p:pic>
      <p:pic>
        <p:nvPicPr>
          <p:cNvPr id="18" name="Content Placeholder 3">
            <a:extLst>
              <a:ext uri="{FF2B5EF4-FFF2-40B4-BE49-F238E27FC236}">
                <a16:creationId xmlns:a16="http://schemas.microsoft.com/office/drawing/2014/main" id="{A8B8C2C8-E6A1-4196-AA8D-0CAA07F47F0A}"/>
              </a:ext>
            </a:extLst>
          </p:cNvPr>
          <p:cNvPicPr>
            <a:picLocks noChangeAspect="1"/>
          </p:cNvPicPr>
          <p:nvPr/>
        </p:nvPicPr>
        <p:blipFill rotWithShape="1">
          <a:blip r:embed="rId6"/>
          <a:srcRect r="10445"/>
          <a:stretch/>
        </p:blipFill>
        <p:spPr>
          <a:xfrm>
            <a:off x="3387156" y="3646247"/>
            <a:ext cx="2145189" cy="1644046"/>
          </a:xfrm>
          <a:prstGeom prst="rect">
            <a:avLst/>
          </a:prstGeom>
        </p:spPr>
      </p:pic>
      <p:pic>
        <p:nvPicPr>
          <p:cNvPr id="19" name="Content Placeholder 3">
            <a:extLst>
              <a:ext uri="{FF2B5EF4-FFF2-40B4-BE49-F238E27FC236}">
                <a16:creationId xmlns:a16="http://schemas.microsoft.com/office/drawing/2014/main" id="{22D4AF49-176E-495C-B437-B303B22E9AF8}"/>
              </a:ext>
            </a:extLst>
          </p:cNvPr>
          <p:cNvPicPr>
            <a:picLocks noChangeAspect="1"/>
          </p:cNvPicPr>
          <p:nvPr/>
        </p:nvPicPr>
        <p:blipFill rotWithShape="1">
          <a:blip r:embed="rId7"/>
          <a:srcRect l="4709" t="27907" r="29380" b="16373"/>
          <a:stretch/>
        </p:blipFill>
        <p:spPr>
          <a:xfrm>
            <a:off x="5781376" y="3646247"/>
            <a:ext cx="2759298" cy="1644046"/>
          </a:xfrm>
          <a:prstGeom prst="rect">
            <a:avLst/>
          </a:prstGeom>
        </p:spPr>
      </p:pic>
      <p:pic>
        <p:nvPicPr>
          <p:cNvPr id="4" name="Picture 3">
            <a:extLst>
              <a:ext uri="{FF2B5EF4-FFF2-40B4-BE49-F238E27FC236}">
                <a16:creationId xmlns:a16="http://schemas.microsoft.com/office/drawing/2014/main" id="{951EC080-AEFE-45EB-BBEA-1DB74A9C709F}"/>
              </a:ext>
            </a:extLst>
          </p:cNvPr>
          <p:cNvPicPr>
            <a:picLocks noChangeAspect="1"/>
          </p:cNvPicPr>
          <p:nvPr/>
        </p:nvPicPr>
        <p:blipFill rotWithShape="1">
          <a:blip r:embed="rId8"/>
          <a:srcRect t="12525" b="11677"/>
          <a:stretch/>
        </p:blipFill>
        <p:spPr>
          <a:xfrm>
            <a:off x="8842913" y="3646247"/>
            <a:ext cx="2920466" cy="1644046"/>
          </a:xfrm>
          <a:prstGeom prst="rect">
            <a:avLst/>
          </a:prstGeom>
        </p:spPr>
      </p:pic>
      <p:pic>
        <p:nvPicPr>
          <p:cNvPr id="5" name="Content Placeholder 4">
            <a:extLst>
              <a:ext uri="{FF2B5EF4-FFF2-40B4-BE49-F238E27FC236}">
                <a16:creationId xmlns:a16="http://schemas.microsoft.com/office/drawing/2014/main" id="{EAEB6694-76A2-48D7-9FAB-6D6EEF6BBA6B}"/>
              </a:ext>
            </a:extLst>
          </p:cNvPr>
          <p:cNvPicPr>
            <a:picLocks noChangeAspect="1"/>
          </p:cNvPicPr>
          <p:nvPr/>
        </p:nvPicPr>
        <p:blipFill rotWithShape="1">
          <a:blip r:embed="rId9">
            <a:extLst>
              <a:ext uri="{28A0092B-C50C-407E-A947-70E740481C1C}">
                <a14:useLocalDpi xmlns:a14="http://schemas.microsoft.com/office/drawing/2010/main"/>
              </a:ext>
            </a:extLst>
          </a:blip>
          <a:srcRect t="5751" b="8779"/>
          <a:stretch/>
        </p:blipFill>
        <p:spPr bwMode="auto">
          <a:xfrm>
            <a:off x="376380" y="1664446"/>
            <a:ext cx="2759297" cy="1644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075D315D-6719-43CC-91A3-736D95E93BE7}"/>
              </a:ext>
            </a:extLst>
          </p:cNvPr>
          <p:cNvPicPr>
            <a:picLocks noChangeAspect="1"/>
          </p:cNvPicPr>
          <p:nvPr/>
        </p:nvPicPr>
        <p:blipFill rotWithShape="1">
          <a:blip r:embed="rId10">
            <a:extLst>
              <a:ext uri="{28A0092B-C50C-407E-A947-70E740481C1C}">
                <a14:useLocalDpi xmlns:a14="http://schemas.microsoft.com/office/drawing/2010/main" val="0"/>
              </a:ext>
            </a:extLst>
          </a:blip>
          <a:srcRect t="18449"/>
          <a:stretch/>
        </p:blipFill>
        <p:spPr>
          <a:xfrm>
            <a:off x="369533" y="3627109"/>
            <a:ext cx="2759296" cy="16440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6241"/>
          <a:stretch/>
        </p:blipFill>
        <p:spPr>
          <a:xfrm>
            <a:off x="2066388" y="1013791"/>
            <a:ext cx="8057916" cy="4641606"/>
          </a:xfrm>
          <a:prstGeom prst="rect">
            <a:avLst/>
          </a:prstGeom>
        </p:spPr>
      </p:pic>
      <p:sp>
        <p:nvSpPr>
          <p:cNvPr id="30722" name="Title 1"/>
          <p:cNvSpPr>
            <a:spLocks noGrp="1"/>
          </p:cNvSpPr>
          <p:nvPr>
            <p:ph type="title"/>
          </p:nvPr>
        </p:nvSpPr>
        <p:spPr>
          <a:xfrm>
            <a:off x="1733778" y="238126"/>
            <a:ext cx="8542336" cy="933450"/>
          </a:xfrm>
        </p:spPr>
        <p:txBody>
          <a:bodyPr/>
          <a:lstStyle/>
          <a:p>
            <a:pPr algn="ctr" eaLnBrk="1" hangingPunct="1"/>
            <a:r>
              <a:rPr lang="en-US" altLang="en-US" sz="3200" dirty="0"/>
              <a:t>Engine Failures Broken Down</a:t>
            </a:r>
          </a:p>
        </p:txBody>
      </p:sp>
      <p:sp>
        <p:nvSpPr>
          <p:cNvPr id="30724" name="Down Arrow 2"/>
          <p:cNvSpPr>
            <a:spLocks noChangeArrowheads="1"/>
          </p:cNvSpPr>
          <p:nvPr/>
        </p:nvSpPr>
        <p:spPr bwMode="auto">
          <a:xfrm>
            <a:off x="3524478" y="2139142"/>
            <a:ext cx="381000" cy="555427"/>
          </a:xfrm>
          <a:prstGeom prst="downArrow">
            <a:avLst>
              <a:gd name="adj1" fmla="val 50000"/>
              <a:gd name="adj2" fmla="val 4980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pic>
        <p:nvPicPr>
          <p:cNvPr id="3" name="Picture 2"/>
          <p:cNvPicPr>
            <a:picLocks noChangeAspect="1"/>
          </p:cNvPicPr>
          <p:nvPr/>
        </p:nvPicPr>
        <p:blipFill>
          <a:blip r:embed="rId4"/>
          <a:stretch>
            <a:fillRect/>
          </a:stretch>
        </p:blipFill>
        <p:spPr>
          <a:xfrm>
            <a:off x="5671484" y="982663"/>
            <a:ext cx="847725" cy="323850"/>
          </a:xfrm>
          <a:prstGeom prst="rect">
            <a:avLst/>
          </a:prstGeom>
        </p:spPr>
      </p:pic>
      <p:sp>
        <p:nvSpPr>
          <p:cNvPr id="4" name="TextBox 3"/>
          <p:cNvSpPr txBox="1"/>
          <p:nvPr/>
        </p:nvSpPr>
        <p:spPr bwMode="auto">
          <a:xfrm>
            <a:off x="7808686" y="1584226"/>
            <a:ext cx="285931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800" b="1" dirty="0"/>
              <a:t>181 Engine Accidents Reviewed</a:t>
            </a:r>
            <a:r>
              <a:rPr lang="en-US" sz="1200" b="1" dirty="0">
                <a:solidFill>
                  <a:srgbClr val="C0C0C0"/>
                </a:solidFill>
              </a:rPr>
              <a:t>. </a:t>
            </a:r>
          </a:p>
        </p:txBody>
      </p:sp>
    </p:spTree>
    <p:extLst>
      <p:ext uri="{BB962C8B-B14F-4D97-AF65-F5344CB8AC3E}">
        <p14:creationId xmlns:p14="http://schemas.microsoft.com/office/powerpoint/2010/main" val="32888285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B-Nut Related Accidents in the last 10 years	</a:t>
            </a:r>
          </a:p>
        </p:txBody>
      </p:sp>
      <p:sp>
        <p:nvSpPr>
          <p:cNvPr id="3" name="Content Placeholder 2"/>
          <p:cNvSpPr>
            <a:spLocks noGrp="1"/>
          </p:cNvSpPr>
          <p:nvPr>
            <p:ph idx="1"/>
          </p:nvPr>
        </p:nvSpPr>
        <p:spPr>
          <a:xfrm>
            <a:off x="660401" y="1508126"/>
            <a:ext cx="4586848" cy="2205745"/>
          </a:xfrm>
        </p:spPr>
        <p:txBody>
          <a:bodyPr/>
          <a:lstStyle/>
          <a:p>
            <a:pPr marL="0" indent="0">
              <a:buNone/>
            </a:pPr>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4DA8F800-6691-4A64-B0A7-7E17F444989F}"/>
              </a:ext>
            </a:extLst>
          </p:cNvPr>
          <p:cNvPicPr>
            <a:picLocks noChangeAspect="1"/>
          </p:cNvPicPr>
          <p:nvPr/>
        </p:nvPicPr>
        <p:blipFill rotWithShape="1">
          <a:blip r:embed="rId3"/>
          <a:srcRect b="38548"/>
          <a:stretch/>
        </p:blipFill>
        <p:spPr>
          <a:xfrm>
            <a:off x="761242" y="1389989"/>
            <a:ext cx="10281896" cy="4114633"/>
          </a:xfrm>
          <a:prstGeom prst="rect">
            <a:avLst/>
          </a:prstGeom>
        </p:spPr>
      </p:pic>
    </p:spTree>
    <p:extLst>
      <p:ext uri="{BB962C8B-B14F-4D97-AF65-F5344CB8AC3E}">
        <p14:creationId xmlns:p14="http://schemas.microsoft.com/office/powerpoint/2010/main" val="878311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a:t>WPR12CA236</a:t>
            </a:r>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p:txBody>
      </p:sp>
      <p:pic>
        <p:nvPicPr>
          <p:cNvPr id="7" name="Content Placeholder 4"/>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964951" y="1333954"/>
            <a:ext cx="5903200" cy="4115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68" y="1333954"/>
            <a:ext cx="5632573" cy="4115216"/>
          </a:xfrm>
          <a:prstGeom prst="rect">
            <a:avLst/>
          </a:prstGeom>
        </p:spPr>
      </p:pic>
    </p:spTree>
    <p:extLst>
      <p:ext uri="{BB962C8B-B14F-4D97-AF65-F5344CB8AC3E}">
        <p14:creationId xmlns:p14="http://schemas.microsoft.com/office/powerpoint/2010/main" val="1390543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CEN10LA036</a:t>
            </a:r>
          </a:p>
        </p:txBody>
      </p:sp>
      <p:pic>
        <p:nvPicPr>
          <p:cNvPr id="4" name="Content Placeholder 3"/>
          <p:cNvPicPr>
            <a:picLocks noGrp="1" noChangeAspect="1"/>
          </p:cNvPicPr>
          <p:nvPr>
            <p:ph idx="1"/>
          </p:nvPr>
        </p:nvPicPr>
        <p:blipFill>
          <a:blip r:embed="rId3"/>
          <a:stretch>
            <a:fillRect/>
          </a:stretch>
        </p:blipFill>
        <p:spPr>
          <a:xfrm>
            <a:off x="125154" y="1219579"/>
            <a:ext cx="6389947" cy="4385657"/>
          </a:xfrm>
          <a:prstGeom prst="rect">
            <a:avLst/>
          </a:prstGeom>
        </p:spPr>
      </p:pic>
      <p:pic>
        <p:nvPicPr>
          <p:cNvPr id="5" name="Picture 4"/>
          <p:cNvPicPr>
            <a:picLocks noChangeAspect="1"/>
          </p:cNvPicPr>
          <p:nvPr/>
        </p:nvPicPr>
        <p:blipFill>
          <a:blip r:embed="rId4"/>
          <a:stretch>
            <a:fillRect/>
          </a:stretch>
        </p:blipFill>
        <p:spPr>
          <a:xfrm>
            <a:off x="6515101" y="1219579"/>
            <a:ext cx="5585712" cy="4385657"/>
          </a:xfrm>
          <a:prstGeom prst="rect">
            <a:avLst/>
          </a:prstGeom>
        </p:spPr>
      </p:pic>
      <p:sp>
        <p:nvSpPr>
          <p:cNvPr id="6" name="Oval 5"/>
          <p:cNvSpPr/>
          <p:nvPr/>
        </p:nvSpPr>
        <p:spPr bwMode="auto">
          <a:xfrm>
            <a:off x="7438768" y="2001796"/>
            <a:ext cx="2496064" cy="2619632"/>
          </a:xfrm>
          <a:prstGeom prst="ellipse">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60590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9" y="784225"/>
            <a:ext cx="11296651" cy="609600"/>
          </a:xfrm>
        </p:spPr>
        <p:txBody>
          <a:bodyPr/>
          <a:lstStyle/>
          <a:p>
            <a:r>
              <a:rPr lang="en-US" dirty="0"/>
              <a:t>GAA19CA074</a:t>
            </a:r>
            <a:br>
              <a:rPr lang="en-US" dirty="0"/>
            </a:br>
            <a:endParaRPr lang="en-US" dirty="0"/>
          </a:p>
        </p:txBody>
      </p:sp>
      <p:pic>
        <p:nvPicPr>
          <p:cNvPr id="4" name="Content Placeholder 3"/>
          <p:cNvPicPr>
            <a:picLocks noGrp="1" noChangeAspect="1"/>
          </p:cNvPicPr>
          <p:nvPr>
            <p:ph idx="1"/>
          </p:nvPr>
        </p:nvPicPr>
        <p:blipFill rotWithShape="1">
          <a:blip r:embed="rId3"/>
          <a:srcRect t="14696" b="8237"/>
          <a:stretch/>
        </p:blipFill>
        <p:spPr>
          <a:xfrm>
            <a:off x="576777" y="1229702"/>
            <a:ext cx="4184940" cy="2273143"/>
          </a:xfrm>
          <a:prstGeom prst="rect">
            <a:avLst/>
          </a:prstGeom>
        </p:spPr>
      </p:pic>
      <p:pic>
        <p:nvPicPr>
          <p:cNvPr id="5" name="Content Placeholder 3"/>
          <p:cNvPicPr>
            <a:picLocks noChangeAspect="1"/>
          </p:cNvPicPr>
          <p:nvPr/>
        </p:nvPicPr>
        <p:blipFill>
          <a:blip r:embed="rId4"/>
          <a:stretch>
            <a:fillRect/>
          </a:stretch>
        </p:blipFill>
        <p:spPr bwMode="auto">
          <a:xfrm>
            <a:off x="1724741" y="3101926"/>
            <a:ext cx="4511925" cy="252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E2930CE2-3438-4A30-9A8C-3F4DB97EF82A}"/>
              </a:ext>
            </a:extLst>
          </p:cNvPr>
          <p:cNvPicPr>
            <a:picLocks noChangeAspect="1"/>
          </p:cNvPicPr>
          <p:nvPr/>
        </p:nvPicPr>
        <p:blipFill rotWithShape="1">
          <a:blip r:embed="rId5"/>
          <a:srcRect l="10402" r="10402"/>
          <a:stretch/>
        </p:blipFill>
        <p:spPr>
          <a:xfrm>
            <a:off x="7430278" y="3352498"/>
            <a:ext cx="4184940" cy="2273143"/>
          </a:xfrm>
          <a:prstGeom prst="rect">
            <a:avLst/>
          </a:prstGeom>
        </p:spPr>
      </p:pic>
      <p:pic>
        <p:nvPicPr>
          <p:cNvPr id="3" name="Picture 2">
            <a:extLst>
              <a:ext uri="{FF2B5EF4-FFF2-40B4-BE49-F238E27FC236}">
                <a16:creationId xmlns:a16="http://schemas.microsoft.com/office/drawing/2014/main" id="{94CB7642-24F8-406C-A808-F7A29D639F6A}"/>
              </a:ext>
            </a:extLst>
          </p:cNvPr>
          <p:cNvPicPr>
            <a:picLocks noChangeAspect="1"/>
          </p:cNvPicPr>
          <p:nvPr/>
        </p:nvPicPr>
        <p:blipFill>
          <a:blip r:embed="rId6"/>
          <a:stretch>
            <a:fillRect/>
          </a:stretch>
        </p:blipFill>
        <p:spPr>
          <a:xfrm>
            <a:off x="5955306" y="1229702"/>
            <a:ext cx="4379617" cy="2523715"/>
          </a:xfrm>
          <a:prstGeom prst="rect">
            <a:avLst/>
          </a:prstGeom>
        </p:spPr>
      </p:pic>
    </p:spTree>
    <p:extLst>
      <p:ext uri="{BB962C8B-B14F-4D97-AF65-F5344CB8AC3E}">
        <p14:creationId xmlns:p14="http://schemas.microsoft.com/office/powerpoint/2010/main" val="3834807368"/>
      </p:ext>
    </p:extLst>
  </p:cSld>
  <p:clrMapOvr>
    <a:masterClrMapping/>
  </p:clrMapOvr>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5YDFD77UPU3F-311-4535</_dlc_DocId>
    <_dlc_DocIdUrl xmlns="04289566-cf42-4ce7-aa7c-2469c3d4502e">
      <Url>https://avssp.faa.gov/avs/afsfaast/_layouts/15/DocIdRedir.aspx?ID=5YDFD77UPU3F-311-4535</Url>
      <Description>5YDFD77UPU3F-311-4535</Description>
    </_dlc_DocIdUrl>
    <IconOverlay xmlns="http://schemas.microsoft.com/sharepoint/v4"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568D6A-6DB6-4851-A51E-8544942A6E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F1BA5A-0C2D-402F-9A9A-8CE4E33D4454}">
  <ds:schemaRefs>
    <ds:schemaRef ds:uri="http://schemas.microsoft.com/sharepoint/events"/>
  </ds:schemaRefs>
</ds:datastoreItem>
</file>

<file path=customXml/itemProps3.xml><?xml version="1.0" encoding="utf-8"?>
<ds:datastoreItem xmlns:ds="http://schemas.openxmlformats.org/officeDocument/2006/customXml" ds:itemID="{0B80675E-01F7-49AA-B61E-EE85CFCAD03B}">
  <ds:schemaRefs>
    <ds:schemaRef ds:uri="04289566-cf42-4ce7-aa7c-2469c3d4502e"/>
    <ds:schemaRef ds:uri="http://schemas.microsoft.com/sharepoint/v4"/>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AB17F8C7-2AEB-4BC2-A828-B2E729EBBA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7595</TotalTime>
  <Words>3959</Words>
  <Application>Microsoft Office PowerPoint</Application>
  <PresentationFormat>Widescreen</PresentationFormat>
  <Paragraphs>271</Paragraphs>
  <Slides>21</Slides>
  <Notes>21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ＭＳ Ｐゴシック</vt:lpstr>
      <vt:lpstr>Arial</vt:lpstr>
      <vt:lpstr>Calibri</vt:lpstr>
      <vt:lpstr>Helvetica Neue Medium</vt:lpstr>
      <vt:lpstr>Times New Roman</vt:lpstr>
      <vt:lpstr>1_Custom Design</vt:lpstr>
      <vt:lpstr>2_Custom Design</vt:lpstr>
      <vt:lpstr>The National FAA Safety Team Presents</vt:lpstr>
      <vt:lpstr>Welcome</vt:lpstr>
      <vt:lpstr>Overview  </vt:lpstr>
      <vt:lpstr>PowerPoint Presentation</vt:lpstr>
      <vt:lpstr>Engine Failures Broken Down</vt:lpstr>
      <vt:lpstr>B-Nut Related Accidents in the last 10 years </vt:lpstr>
      <vt:lpstr>WPR12CA236</vt:lpstr>
      <vt:lpstr>CEN10LA036</vt:lpstr>
      <vt:lpstr>GAA19CA074 </vt:lpstr>
      <vt:lpstr>ANC18LA006</vt:lpstr>
      <vt:lpstr>Why Don’t Maintainers Torque B-Nuts?</vt:lpstr>
      <vt:lpstr>ASRS B-Nut Related Reports</vt:lpstr>
      <vt:lpstr>ASRS B-Nut Related Reports</vt:lpstr>
      <vt:lpstr>Human Beings Have Fallible Memories</vt:lpstr>
      <vt:lpstr>ASRS B-Nut Related Reports</vt:lpstr>
      <vt:lpstr>ASRS B-Nut Related Reports</vt:lpstr>
      <vt:lpstr>Installation and Tightening of Fittings</vt:lpstr>
      <vt:lpstr>Installation and Tightening of Fittings</vt:lpstr>
      <vt:lpstr>Questions?</vt:lpstr>
      <vt:lpstr>Training and Peace of Mind</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Minor, Guy D (FAA)</cp:lastModifiedBy>
  <cp:revision>360</cp:revision>
  <dcterms:created xsi:type="dcterms:W3CDTF">2005-01-28T20:32:53Z</dcterms:created>
  <dcterms:modified xsi:type="dcterms:W3CDTF">2021-01-19T21:51:39Z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07da1d60-79b3-464b-b5b2-2e5afef57dd0</vt:lpwstr>
  </property>
</Properties>
</file>